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0"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15" autoAdjust="0"/>
  </p:normalViewPr>
  <p:slideViewPr>
    <p:cSldViewPr snapToGrid="0">
      <p:cViewPr varScale="1">
        <p:scale>
          <a:sx n="93" d="100"/>
          <a:sy n="93" d="100"/>
        </p:scale>
        <p:origin x="12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44A96D-5613-4916-A00F-CEC0E78DF05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D2B03BD6-3C7C-4EE6-A153-7864513E6A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95E21107-7EF5-4B7C-A1A7-1E79C9182719}"/>
              </a:ext>
            </a:extLst>
          </p:cNvPr>
          <p:cNvSpPr>
            <a:spLocks noGrp="1"/>
          </p:cNvSpPr>
          <p:nvPr>
            <p:ph type="dt" sz="half" idx="10"/>
          </p:nvPr>
        </p:nvSpPr>
        <p:spPr/>
        <p:txBody>
          <a:bodyPr/>
          <a:lstStyle/>
          <a:p>
            <a:fld id="{BF008251-5B04-497C-9A4B-F3E2F615BFEA}" type="datetimeFigureOut">
              <a:rPr lang="ru-KZ" smtClean="0"/>
              <a:t>27.03.2022</a:t>
            </a:fld>
            <a:endParaRPr lang="ru-KZ"/>
          </a:p>
        </p:txBody>
      </p:sp>
      <p:sp>
        <p:nvSpPr>
          <p:cNvPr id="5" name="Нижний колонтитул 4">
            <a:extLst>
              <a:ext uri="{FF2B5EF4-FFF2-40B4-BE49-F238E27FC236}">
                <a16:creationId xmlns:a16="http://schemas.microsoft.com/office/drawing/2014/main" id="{5235D142-22E2-41E7-BDCE-4B8568353D14}"/>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1284604C-B333-4D1F-A9CE-2670F093E552}"/>
              </a:ext>
            </a:extLst>
          </p:cNvPr>
          <p:cNvSpPr>
            <a:spLocks noGrp="1"/>
          </p:cNvSpPr>
          <p:nvPr>
            <p:ph type="sldNum" sz="quarter" idx="12"/>
          </p:nvPr>
        </p:nvSpPr>
        <p:spPr/>
        <p:txBody>
          <a:bodyPr/>
          <a:lstStyle/>
          <a:p>
            <a:fld id="{1F1CD418-9F0A-4870-A990-07725925D485}" type="slidenum">
              <a:rPr lang="ru-KZ" smtClean="0"/>
              <a:t>‹#›</a:t>
            </a:fld>
            <a:endParaRPr lang="ru-KZ"/>
          </a:p>
        </p:txBody>
      </p:sp>
    </p:spTree>
    <p:extLst>
      <p:ext uri="{BB962C8B-B14F-4D97-AF65-F5344CB8AC3E}">
        <p14:creationId xmlns:p14="http://schemas.microsoft.com/office/powerpoint/2010/main" val="197966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C1AD0F-187A-45A1-A19E-8A76CB8C0CFC}"/>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845D86F5-3060-4BC1-930F-00C946AE062A}"/>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3583BF8B-D309-4F49-A441-226EC6343A85}"/>
              </a:ext>
            </a:extLst>
          </p:cNvPr>
          <p:cNvSpPr>
            <a:spLocks noGrp="1"/>
          </p:cNvSpPr>
          <p:nvPr>
            <p:ph type="dt" sz="half" idx="10"/>
          </p:nvPr>
        </p:nvSpPr>
        <p:spPr/>
        <p:txBody>
          <a:bodyPr/>
          <a:lstStyle/>
          <a:p>
            <a:fld id="{BF008251-5B04-497C-9A4B-F3E2F615BFEA}" type="datetimeFigureOut">
              <a:rPr lang="ru-KZ" smtClean="0"/>
              <a:t>27.03.2022</a:t>
            </a:fld>
            <a:endParaRPr lang="ru-KZ"/>
          </a:p>
        </p:txBody>
      </p:sp>
      <p:sp>
        <p:nvSpPr>
          <p:cNvPr id="5" name="Нижний колонтитул 4">
            <a:extLst>
              <a:ext uri="{FF2B5EF4-FFF2-40B4-BE49-F238E27FC236}">
                <a16:creationId xmlns:a16="http://schemas.microsoft.com/office/drawing/2014/main" id="{238D1A53-D25A-4B05-B944-92B2B6AE080B}"/>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335D30F3-5904-4C2E-9D23-582E390D292C}"/>
              </a:ext>
            </a:extLst>
          </p:cNvPr>
          <p:cNvSpPr>
            <a:spLocks noGrp="1"/>
          </p:cNvSpPr>
          <p:nvPr>
            <p:ph type="sldNum" sz="quarter" idx="12"/>
          </p:nvPr>
        </p:nvSpPr>
        <p:spPr/>
        <p:txBody>
          <a:bodyPr/>
          <a:lstStyle/>
          <a:p>
            <a:fld id="{1F1CD418-9F0A-4870-A990-07725925D485}" type="slidenum">
              <a:rPr lang="ru-KZ" smtClean="0"/>
              <a:t>‹#›</a:t>
            </a:fld>
            <a:endParaRPr lang="ru-KZ"/>
          </a:p>
        </p:txBody>
      </p:sp>
    </p:spTree>
    <p:extLst>
      <p:ext uri="{BB962C8B-B14F-4D97-AF65-F5344CB8AC3E}">
        <p14:creationId xmlns:p14="http://schemas.microsoft.com/office/powerpoint/2010/main" val="3338144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CEED2F69-0B3C-4A2D-B7F6-BDECFAA01F6F}"/>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DA23517C-9B06-41A7-BB82-4C0DAD518EC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15CE2B1E-AF0F-46D3-8D43-3B0AB61C28B0}"/>
              </a:ext>
            </a:extLst>
          </p:cNvPr>
          <p:cNvSpPr>
            <a:spLocks noGrp="1"/>
          </p:cNvSpPr>
          <p:nvPr>
            <p:ph type="dt" sz="half" idx="10"/>
          </p:nvPr>
        </p:nvSpPr>
        <p:spPr/>
        <p:txBody>
          <a:bodyPr/>
          <a:lstStyle/>
          <a:p>
            <a:fld id="{BF008251-5B04-497C-9A4B-F3E2F615BFEA}" type="datetimeFigureOut">
              <a:rPr lang="ru-KZ" smtClean="0"/>
              <a:t>27.03.2022</a:t>
            </a:fld>
            <a:endParaRPr lang="ru-KZ"/>
          </a:p>
        </p:txBody>
      </p:sp>
      <p:sp>
        <p:nvSpPr>
          <p:cNvPr id="5" name="Нижний колонтитул 4">
            <a:extLst>
              <a:ext uri="{FF2B5EF4-FFF2-40B4-BE49-F238E27FC236}">
                <a16:creationId xmlns:a16="http://schemas.microsoft.com/office/drawing/2014/main" id="{BB598ED9-8DD4-4A7D-9CA2-9C66DD84E6BD}"/>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46E938D9-90CF-448F-8A17-D51FB47A20AE}"/>
              </a:ext>
            </a:extLst>
          </p:cNvPr>
          <p:cNvSpPr>
            <a:spLocks noGrp="1"/>
          </p:cNvSpPr>
          <p:nvPr>
            <p:ph type="sldNum" sz="quarter" idx="12"/>
          </p:nvPr>
        </p:nvSpPr>
        <p:spPr/>
        <p:txBody>
          <a:bodyPr/>
          <a:lstStyle/>
          <a:p>
            <a:fld id="{1F1CD418-9F0A-4870-A990-07725925D485}" type="slidenum">
              <a:rPr lang="ru-KZ" smtClean="0"/>
              <a:t>‹#›</a:t>
            </a:fld>
            <a:endParaRPr lang="ru-KZ"/>
          </a:p>
        </p:txBody>
      </p:sp>
    </p:spTree>
    <p:extLst>
      <p:ext uri="{BB962C8B-B14F-4D97-AF65-F5344CB8AC3E}">
        <p14:creationId xmlns:p14="http://schemas.microsoft.com/office/powerpoint/2010/main" val="72232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360342-7F4C-4043-9962-0A5A48F5023B}"/>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09B0354E-1B7C-4EA7-8E25-0E981E0B1E8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71A11996-3275-4976-9A3E-88281213C6C8}"/>
              </a:ext>
            </a:extLst>
          </p:cNvPr>
          <p:cNvSpPr>
            <a:spLocks noGrp="1"/>
          </p:cNvSpPr>
          <p:nvPr>
            <p:ph type="dt" sz="half" idx="10"/>
          </p:nvPr>
        </p:nvSpPr>
        <p:spPr/>
        <p:txBody>
          <a:bodyPr/>
          <a:lstStyle/>
          <a:p>
            <a:fld id="{BF008251-5B04-497C-9A4B-F3E2F615BFEA}" type="datetimeFigureOut">
              <a:rPr lang="ru-KZ" smtClean="0"/>
              <a:t>27.03.2022</a:t>
            </a:fld>
            <a:endParaRPr lang="ru-KZ"/>
          </a:p>
        </p:txBody>
      </p:sp>
      <p:sp>
        <p:nvSpPr>
          <p:cNvPr id="5" name="Нижний колонтитул 4">
            <a:extLst>
              <a:ext uri="{FF2B5EF4-FFF2-40B4-BE49-F238E27FC236}">
                <a16:creationId xmlns:a16="http://schemas.microsoft.com/office/drawing/2014/main" id="{A25AF7F2-71D2-479F-B0F9-BA01CB05AD01}"/>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1A2C5C6F-990C-4F28-85A8-87A787FB5148}"/>
              </a:ext>
            </a:extLst>
          </p:cNvPr>
          <p:cNvSpPr>
            <a:spLocks noGrp="1"/>
          </p:cNvSpPr>
          <p:nvPr>
            <p:ph type="sldNum" sz="quarter" idx="12"/>
          </p:nvPr>
        </p:nvSpPr>
        <p:spPr/>
        <p:txBody>
          <a:bodyPr/>
          <a:lstStyle/>
          <a:p>
            <a:fld id="{1F1CD418-9F0A-4870-A990-07725925D485}" type="slidenum">
              <a:rPr lang="ru-KZ" smtClean="0"/>
              <a:t>‹#›</a:t>
            </a:fld>
            <a:endParaRPr lang="ru-KZ"/>
          </a:p>
        </p:txBody>
      </p:sp>
    </p:spTree>
    <p:extLst>
      <p:ext uri="{BB962C8B-B14F-4D97-AF65-F5344CB8AC3E}">
        <p14:creationId xmlns:p14="http://schemas.microsoft.com/office/powerpoint/2010/main" val="330017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67A539-749A-493F-8B14-73A07E3CB4F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97349DE2-0364-4E7D-AE08-71773D922E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22B83D1-AEE1-4206-8904-135349737EEA}"/>
              </a:ext>
            </a:extLst>
          </p:cNvPr>
          <p:cNvSpPr>
            <a:spLocks noGrp="1"/>
          </p:cNvSpPr>
          <p:nvPr>
            <p:ph type="dt" sz="half" idx="10"/>
          </p:nvPr>
        </p:nvSpPr>
        <p:spPr/>
        <p:txBody>
          <a:bodyPr/>
          <a:lstStyle/>
          <a:p>
            <a:fld id="{BF008251-5B04-497C-9A4B-F3E2F615BFEA}" type="datetimeFigureOut">
              <a:rPr lang="ru-KZ" smtClean="0"/>
              <a:t>27.03.2022</a:t>
            </a:fld>
            <a:endParaRPr lang="ru-KZ"/>
          </a:p>
        </p:txBody>
      </p:sp>
      <p:sp>
        <p:nvSpPr>
          <p:cNvPr id="5" name="Нижний колонтитул 4">
            <a:extLst>
              <a:ext uri="{FF2B5EF4-FFF2-40B4-BE49-F238E27FC236}">
                <a16:creationId xmlns:a16="http://schemas.microsoft.com/office/drawing/2014/main" id="{8F924E7E-B4E0-4C95-8CE8-30A72F16E875}"/>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C5F4F927-0228-4F4F-A893-2DA2FF3D57B5}"/>
              </a:ext>
            </a:extLst>
          </p:cNvPr>
          <p:cNvSpPr>
            <a:spLocks noGrp="1"/>
          </p:cNvSpPr>
          <p:nvPr>
            <p:ph type="sldNum" sz="quarter" idx="12"/>
          </p:nvPr>
        </p:nvSpPr>
        <p:spPr/>
        <p:txBody>
          <a:bodyPr/>
          <a:lstStyle/>
          <a:p>
            <a:fld id="{1F1CD418-9F0A-4870-A990-07725925D485}" type="slidenum">
              <a:rPr lang="ru-KZ" smtClean="0"/>
              <a:t>‹#›</a:t>
            </a:fld>
            <a:endParaRPr lang="ru-KZ"/>
          </a:p>
        </p:txBody>
      </p:sp>
    </p:spTree>
    <p:extLst>
      <p:ext uri="{BB962C8B-B14F-4D97-AF65-F5344CB8AC3E}">
        <p14:creationId xmlns:p14="http://schemas.microsoft.com/office/powerpoint/2010/main" val="869577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A3BB05-5409-41AC-8D97-46DAE737284E}"/>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343CE851-9408-4E13-975B-75838E3A0AE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3147B4C0-80FA-429C-8635-60EA9AC0B1B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B3025456-BD55-47F8-8425-32758425A79F}"/>
              </a:ext>
            </a:extLst>
          </p:cNvPr>
          <p:cNvSpPr>
            <a:spLocks noGrp="1"/>
          </p:cNvSpPr>
          <p:nvPr>
            <p:ph type="dt" sz="half" idx="10"/>
          </p:nvPr>
        </p:nvSpPr>
        <p:spPr/>
        <p:txBody>
          <a:bodyPr/>
          <a:lstStyle/>
          <a:p>
            <a:fld id="{BF008251-5B04-497C-9A4B-F3E2F615BFEA}" type="datetimeFigureOut">
              <a:rPr lang="ru-KZ" smtClean="0"/>
              <a:t>27.03.2022</a:t>
            </a:fld>
            <a:endParaRPr lang="ru-KZ"/>
          </a:p>
        </p:txBody>
      </p:sp>
      <p:sp>
        <p:nvSpPr>
          <p:cNvPr id="6" name="Нижний колонтитул 5">
            <a:extLst>
              <a:ext uri="{FF2B5EF4-FFF2-40B4-BE49-F238E27FC236}">
                <a16:creationId xmlns:a16="http://schemas.microsoft.com/office/drawing/2014/main" id="{D3839CB1-C4D3-4B89-A9F8-A037FABAE9AD}"/>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129B0C71-FA56-4D66-A45A-340C08AD006C}"/>
              </a:ext>
            </a:extLst>
          </p:cNvPr>
          <p:cNvSpPr>
            <a:spLocks noGrp="1"/>
          </p:cNvSpPr>
          <p:nvPr>
            <p:ph type="sldNum" sz="quarter" idx="12"/>
          </p:nvPr>
        </p:nvSpPr>
        <p:spPr/>
        <p:txBody>
          <a:bodyPr/>
          <a:lstStyle/>
          <a:p>
            <a:fld id="{1F1CD418-9F0A-4870-A990-07725925D485}" type="slidenum">
              <a:rPr lang="ru-KZ" smtClean="0"/>
              <a:t>‹#›</a:t>
            </a:fld>
            <a:endParaRPr lang="ru-KZ"/>
          </a:p>
        </p:txBody>
      </p:sp>
    </p:spTree>
    <p:extLst>
      <p:ext uri="{BB962C8B-B14F-4D97-AF65-F5344CB8AC3E}">
        <p14:creationId xmlns:p14="http://schemas.microsoft.com/office/powerpoint/2010/main" val="2778877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330D9F-BC78-4360-8277-D82C5E5D909C}"/>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0FB8D439-85F5-416C-9CCB-1AFD948A8F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F4A34FE-B960-4F48-BE5C-68442038BA4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B4DDED41-E514-46F7-BF40-78B573A162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7B265F5-5E1B-46AD-8C16-2E813EBC900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2383D64B-FF1B-4242-9368-3A7EFD16E76B}"/>
              </a:ext>
            </a:extLst>
          </p:cNvPr>
          <p:cNvSpPr>
            <a:spLocks noGrp="1"/>
          </p:cNvSpPr>
          <p:nvPr>
            <p:ph type="dt" sz="half" idx="10"/>
          </p:nvPr>
        </p:nvSpPr>
        <p:spPr/>
        <p:txBody>
          <a:bodyPr/>
          <a:lstStyle/>
          <a:p>
            <a:fld id="{BF008251-5B04-497C-9A4B-F3E2F615BFEA}" type="datetimeFigureOut">
              <a:rPr lang="ru-KZ" smtClean="0"/>
              <a:t>27.03.2022</a:t>
            </a:fld>
            <a:endParaRPr lang="ru-KZ"/>
          </a:p>
        </p:txBody>
      </p:sp>
      <p:sp>
        <p:nvSpPr>
          <p:cNvPr id="8" name="Нижний колонтитул 7">
            <a:extLst>
              <a:ext uri="{FF2B5EF4-FFF2-40B4-BE49-F238E27FC236}">
                <a16:creationId xmlns:a16="http://schemas.microsoft.com/office/drawing/2014/main" id="{BA078DAD-17D3-4044-A275-F5FDDD71A74B}"/>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8A7FCE11-B2FB-4D91-88B9-8CF75EC90118}"/>
              </a:ext>
            </a:extLst>
          </p:cNvPr>
          <p:cNvSpPr>
            <a:spLocks noGrp="1"/>
          </p:cNvSpPr>
          <p:nvPr>
            <p:ph type="sldNum" sz="quarter" idx="12"/>
          </p:nvPr>
        </p:nvSpPr>
        <p:spPr/>
        <p:txBody>
          <a:bodyPr/>
          <a:lstStyle/>
          <a:p>
            <a:fld id="{1F1CD418-9F0A-4870-A990-07725925D485}" type="slidenum">
              <a:rPr lang="ru-KZ" smtClean="0"/>
              <a:t>‹#›</a:t>
            </a:fld>
            <a:endParaRPr lang="ru-KZ"/>
          </a:p>
        </p:txBody>
      </p:sp>
    </p:spTree>
    <p:extLst>
      <p:ext uri="{BB962C8B-B14F-4D97-AF65-F5344CB8AC3E}">
        <p14:creationId xmlns:p14="http://schemas.microsoft.com/office/powerpoint/2010/main" val="3873297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4AA63B-1770-4B9B-834F-A2B75ABDFAF2}"/>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7A187395-B374-4CD0-9D17-93AC45137C7E}"/>
              </a:ext>
            </a:extLst>
          </p:cNvPr>
          <p:cNvSpPr>
            <a:spLocks noGrp="1"/>
          </p:cNvSpPr>
          <p:nvPr>
            <p:ph type="dt" sz="half" idx="10"/>
          </p:nvPr>
        </p:nvSpPr>
        <p:spPr/>
        <p:txBody>
          <a:bodyPr/>
          <a:lstStyle/>
          <a:p>
            <a:fld id="{BF008251-5B04-497C-9A4B-F3E2F615BFEA}" type="datetimeFigureOut">
              <a:rPr lang="ru-KZ" smtClean="0"/>
              <a:t>27.03.2022</a:t>
            </a:fld>
            <a:endParaRPr lang="ru-KZ"/>
          </a:p>
        </p:txBody>
      </p:sp>
      <p:sp>
        <p:nvSpPr>
          <p:cNvPr id="4" name="Нижний колонтитул 3">
            <a:extLst>
              <a:ext uri="{FF2B5EF4-FFF2-40B4-BE49-F238E27FC236}">
                <a16:creationId xmlns:a16="http://schemas.microsoft.com/office/drawing/2014/main" id="{D84AF4A8-5981-4CC7-8B91-869844E72B84}"/>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B9B1BF8E-31D8-4C9F-9894-DB738DC76F4A}"/>
              </a:ext>
            </a:extLst>
          </p:cNvPr>
          <p:cNvSpPr>
            <a:spLocks noGrp="1"/>
          </p:cNvSpPr>
          <p:nvPr>
            <p:ph type="sldNum" sz="quarter" idx="12"/>
          </p:nvPr>
        </p:nvSpPr>
        <p:spPr/>
        <p:txBody>
          <a:bodyPr/>
          <a:lstStyle/>
          <a:p>
            <a:fld id="{1F1CD418-9F0A-4870-A990-07725925D485}" type="slidenum">
              <a:rPr lang="ru-KZ" smtClean="0"/>
              <a:t>‹#›</a:t>
            </a:fld>
            <a:endParaRPr lang="ru-KZ"/>
          </a:p>
        </p:txBody>
      </p:sp>
    </p:spTree>
    <p:extLst>
      <p:ext uri="{BB962C8B-B14F-4D97-AF65-F5344CB8AC3E}">
        <p14:creationId xmlns:p14="http://schemas.microsoft.com/office/powerpoint/2010/main" val="292191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C830089-6B59-4728-B982-D58844E40788}"/>
              </a:ext>
            </a:extLst>
          </p:cNvPr>
          <p:cNvSpPr>
            <a:spLocks noGrp="1"/>
          </p:cNvSpPr>
          <p:nvPr>
            <p:ph type="dt" sz="half" idx="10"/>
          </p:nvPr>
        </p:nvSpPr>
        <p:spPr/>
        <p:txBody>
          <a:bodyPr/>
          <a:lstStyle/>
          <a:p>
            <a:fld id="{BF008251-5B04-497C-9A4B-F3E2F615BFEA}" type="datetimeFigureOut">
              <a:rPr lang="ru-KZ" smtClean="0"/>
              <a:t>27.03.2022</a:t>
            </a:fld>
            <a:endParaRPr lang="ru-KZ"/>
          </a:p>
        </p:txBody>
      </p:sp>
      <p:sp>
        <p:nvSpPr>
          <p:cNvPr id="3" name="Нижний колонтитул 2">
            <a:extLst>
              <a:ext uri="{FF2B5EF4-FFF2-40B4-BE49-F238E27FC236}">
                <a16:creationId xmlns:a16="http://schemas.microsoft.com/office/drawing/2014/main" id="{3F5A7CBD-BA10-41C3-ABCD-85DC7B1394F2}"/>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30526CA5-96CA-450C-8DE6-F20C37321A6D}"/>
              </a:ext>
            </a:extLst>
          </p:cNvPr>
          <p:cNvSpPr>
            <a:spLocks noGrp="1"/>
          </p:cNvSpPr>
          <p:nvPr>
            <p:ph type="sldNum" sz="quarter" idx="12"/>
          </p:nvPr>
        </p:nvSpPr>
        <p:spPr/>
        <p:txBody>
          <a:bodyPr/>
          <a:lstStyle/>
          <a:p>
            <a:fld id="{1F1CD418-9F0A-4870-A990-07725925D485}" type="slidenum">
              <a:rPr lang="ru-KZ" smtClean="0"/>
              <a:t>‹#›</a:t>
            </a:fld>
            <a:endParaRPr lang="ru-KZ"/>
          </a:p>
        </p:txBody>
      </p:sp>
    </p:spTree>
    <p:extLst>
      <p:ext uri="{BB962C8B-B14F-4D97-AF65-F5344CB8AC3E}">
        <p14:creationId xmlns:p14="http://schemas.microsoft.com/office/powerpoint/2010/main" val="4109787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B4F6E7-F128-46DF-843F-CF6A7AD3FC0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502B9F67-AD45-443C-BB10-7D491E24EE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174EA000-D41E-4E01-BBB0-45F1EFF6C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88EF14B-2077-451F-9F34-6F89FB1CD31B}"/>
              </a:ext>
            </a:extLst>
          </p:cNvPr>
          <p:cNvSpPr>
            <a:spLocks noGrp="1"/>
          </p:cNvSpPr>
          <p:nvPr>
            <p:ph type="dt" sz="half" idx="10"/>
          </p:nvPr>
        </p:nvSpPr>
        <p:spPr/>
        <p:txBody>
          <a:bodyPr/>
          <a:lstStyle/>
          <a:p>
            <a:fld id="{BF008251-5B04-497C-9A4B-F3E2F615BFEA}" type="datetimeFigureOut">
              <a:rPr lang="ru-KZ" smtClean="0"/>
              <a:t>27.03.2022</a:t>
            </a:fld>
            <a:endParaRPr lang="ru-KZ"/>
          </a:p>
        </p:txBody>
      </p:sp>
      <p:sp>
        <p:nvSpPr>
          <p:cNvPr id="6" name="Нижний колонтитул 5">
            <a:extLst>
              <a:ext uri="{FF2B5EF4-FFF2-40B4-BE49-F238E27FC236}">
                <a16:creationId xmlns:a16="http://schemas.microsoft.com/office/drawing/2014/main" id="{AF9516E7-542B-4CB5-9071-2E686A4C6DA2}"/>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6B2427B8-57BE-4517-BC9C-ACE00EA34EE5}"/>
              </a:ext>
            </a:extLst>
          </p:cNvPr>
          <p:cNvSpPr>
            <a:spLocks noGrp="1"/>
          </p:cNvSpPr>
          <p:nvPr>
            <p:ph type="sldNum" sz="quarter" idx="12"/>
          </p:nvPr>
        </p:nvSpPr>
        <p:spPr/>
        <p:txBody>
          <a:bodyPr/>
          <a:lstStyle/>
          <a:p>
            <a:fld id="{1F1CD418-9F0A-4870-A990-07725925D485}" type="slidenum">
              <a:rPr lang="ru-KZ" smtClean="0"/>
              <a:t>‹#›</a:t>
            </a:fld>
            <a:endParaRPr lang="ru-KZ"/>
          </a:p>
        </p:txBody>
      </p:sp>
    </p:spTree>
    <p:extLst>
      <p:ext uri="{BB962C8B-B14F-4D97-AF65-F5344CB8AC3E}">
        <p14:creationId xmlns:p14="http://schemas.microsoft.com/office/powerpoint/2010/main" val="875286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827B46-DC2E-4F18-A437-D5BDBAD5E28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FF995C6B-0497-419D-8E1C-3ACD1954EC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09DBF8B2-D459-4B7D-9684-CEDB71033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7987030-AADE-43C8-A186-EE745052F5DA}"/>
              </a:ext>
            </a:extLst>
          </p:cNvPr>
          <p:cNvSpPr>
            <a:spLocks noGrp="1"/>
          </p:cNvSpPr>
          <p:nvPr>
            <p:ph type="dt" sz="half" idx="10"/>
          </p:nvPr>
        </p:nvSpPr>
        <p:spPr/>
        <p:txBody>
          <a:bodyPr/>
          <a:lstStyle/>
          <a:p>
            <a:fld id="{BF008251-5B04-497C-9A4B-F3E2F615BFEA}" type="datetimeFigureOut">
              <a:rPr lang="ru-KZ" smtClean="0"/>
              <a:t>27.03.2022</a:t>
            </a:fld>
            <a:endParaRPr lang="ru-KZ"/>
          </a:p>
        </p:txBody>
      </p:sp>
      <p:sp>
        <p:nvSpPr>
          <p:cNvPr id="6" name="Нижний колонтитул 5">
            <a:extLst>
              <a:ext uri="{FF2B5EF4-FFF2-40B4-BE49-F238E27FC236}">
                <a16:creationId xmlns:a16="http://schemas.microsoft.com/office/drawing/2014/main" id="{E637B5D7-5943-4D3B-8A18-A3027D03E795}"/>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C9167F2A-BDC5-4D09-8DFC-A65869B4F4F6}"/>
              </a:ext>
            </a:extLst>
          </p:cNvPr>
          <p:cNvSpPr>
            <a:spLocks noGrp="1"/>
          </p:cNvSpPr>
          <p:nvPr>
            <p:ph type="sldNum" sz="quarter" idx="12"/>
          </p:nvPr>
        </p:nvSpPr>
        <p:spPr/>
        <p:txBody>
          <a:bodyPr/>
          <a:lstStyle/>
          <a:p>
            <a:fld id="{1F1CD418-9F0A-4870-A990-07725925D485}" type="slidenum">
              <a:rPr lang="ru-KZ" smtClean="0"/>
              <a:t>‹#›</a:t>
            </a:fld>
            <a:endParaRPr lang="ru-KZ"/>
          </a:p>
        </p:txBody>
      </p:sp>
    </p:spTree>
    <p:extLst>
      <p:ext uri="{BB962C8B-B14F-4D97-AF65-F5344CB8AC3E}">
        <p14:creationId xmlns:p14="http://schemas.microsoft.com/office/powerpoint/2010/main" val="2397717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AD2490-6BB6-49F8-B568-85F8CECCA0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0A274B7D-D5A3-408C-A763-10D983A47D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1CB7A803-F24D-4B76-9250-00F73D7F65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008251-5B04-497C-9A4B-F3E2F615BFEA}" type="datetimeFigureOut">
              <a:rPr lang="ru-KZ" smtClean="0"/>
              <a:t>27.03.2022</a:t>
            </a:fld>
            <a:endParaRPr lang="ru-KZ"/>
          </a:p>
        </p:txBody>
      </p:sp>
      <p:sp>
        <p:nvSpPr>
          <p:cNvPr id="5" name="Нижний колонтитул 4">
            <a:extLst>
              <a:ext uri="{FF2B5EF4-FFF2-40B4-BE49-F238E27FC236}">
                <a16:creationId xmlns:a16="http://schemas.microsoft.com/office/drawing/2014/main" id="{38C1272B-9E19-4FDF-9024-7287D9ACC1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70D8BE2C-E666-459A-B42C-2F914C649F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CD418-9F0A-4870-A990-07725925D485}" type="slidenum">
              <a:rPr lang="ru-KZ" smtClean="0"/>
              <a:t>‹#›</a:t>
            </a:fld>
            <a:endParaRPr lang="ru-KZ"/>
          </a:p>
        </p:txBody>
      </p:sp>
    </p:spTree>
    <p:extLst>
      <p:ext uri="{BB962C8B-B14F-4D97-AF65-F5344CB8AC3E}">
        <p14:creationId xmlns:p14="http://schemas.microsoft.com/office/powerpoint/2010/main" val="2214263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FFCD14-CC9B-407D-89EE-7EE7637FF9D8}"/>
              </a:ext>
            </a:extLst>
          </p:cNvPr>
          <p:cNvSpPr>
            <a:spLocks noGrp="1"/>
          </p:cNvSpPr>
          <p:nvPr>
            <p:ph type="ctrTitle"/>
          </p:nvPr>
        </p:nvSpPr>
        <p:spPr/>
        <p:txBody>
          <a:bodyPr>
            <a:normAutofit/>
          </a:bodyPr>
          <a:lstStyle/>
          <a:p>
            <a:r>
              <a:rPr lang="en-US" sz="1800" b="1" dirty="0">
                <a:effectLst/>
                <a:latin typeface="Times New Roman" panose="02020603050405020304" pitchFamily="18" charset="0"/>
                <a:ea typeface="Times New Roman" panose="02020603050405020304" pitchFamily="18" charset="0"/>
              </a:rPr>
              <a:t>Lecture 10. </a:t>
            </a:r>
            <a:r>
              <a:rPr lang="kk-KZ" sz="1800" b="1" dirty="0">
                <a:effectLst/>
                <a:latin typeface="Times New Roman" panose="02020603050405020304" pitchFamily="18" charset="0"/>
                <a:ea typeface="Times New Roman" panose="02020603050405020304" pitchFamily="18" charset="0"/>
              </a:rPr>
              <a:t>Organization of independent work of students in credit technology</a:t>
            </a:r>
            <a:endParaRPr lang="ru-KZ" sz="2400"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233621E1-6F44-4589-B996-E858E5032F3B}"/>
              </a:ext>
            </a:extLst>
          </p:cNvPr>
          <p:cNvSpPr>
            <a:spLocks noGrp="1"/>
          </p:cNvSpPr>
          <p:nvPr>
            <p:ph type="subTitle" idx="1"/>
          </p:nvPr>
        </p:nvSpPr>
        <p:spPr>
          <a:xfrm>
            <a:off x="4765964" y="4184072"/>
            <a:ext cx="5902036" cy="1073727"/>
          </a:xfrm>
        </p:spPr>
        <p:txBody>
          <a:bodyPr>
            <a:normAutofit/>
          </a:bodyPr>
          <a:lstStyle/>
          <a:p>
            <a:r>
              <a:rPr lang="en-US" sz="1800" dirty="0">
                <a:latin typeface="Times New Roman" panose="02020603050405020304" pitchFamily="18" charset="0"/>
                <a:cs typeface="Times New Roman" panose="02020603050405020304" pitchFamily="18" charset="0"/>
              </a:rPr>
              <a:t>Department of pedagogy and educational management, </a:t>
            </a:r>
            <a:r>
              <a:rPr lang="en-US" sz="1800" dirty="0" err="1">
                <a:latin typeface="Times New Roman" panose="02020603050405020304" pitchFamily="18" charset="0"/>
                <a:cs typeface="Times New Roman" panose="02020603050405020304" pitchFamily="18" charset="0"/>
              </a:rPr>
              <a:t>Zh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Makhambetova</a:t>
            </a:r>
            <a:endParaRPr lang="ru-K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5110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1A56715-FFA6-4845-9B0A-E6F71D97050E}"/>
              </a:ext>
            </a:extLst>
          </p:cNvPr>
          <p:cNvSpPr>
            <a:spLocks noGrp="1"/>
          </p:cNvSpPr>
          <p:nvPr>
            <p:ph idx="1"/>
          </p:nvPr>
        </p:nvSpPr>
        <p:spPr>
          <a:xfrm>
            <a:off x="838200" y="979055"/>
            <a:ext cx="10515600" cy="5197908"/>
          </a:xfrm>
        </p:spPr>
        <p:txBody>
          <a:bodyPr>
            <a:normAutofit lnSpcReduction="10000"/>
          </a:bodyPr>
          <a:lstStyle/>
          <a:p>
            <a:pPr marL="0" indent="0" algn="just">
              <a:buNone/>
            </a:pPr>
            <a:r>
              <a:rPr lang="kk-KZ" sz="1800" dirty="0">
                <a:effectLst/>
                <a:latin typeface="Times New Roman" panose="02020603050405020304" pitchFamily="18" charset="0"/>
                <a:ea typeface="Times New Roman" panose="02020603050405020304" pitchFamily="18" charset="0"/>
              </a:rPr>
              <a:t>According to the schedule, TSIS may be outside the classroom with the participation of a teacher in the classroom and in the presence of the instructor on the assignment of the SIS.</a:t>
            </a:r>
            <a:endParaRPr lang="ru-KZ" sz="1800" dirty="0">
              <a:effectLst/>
              <a:latin typeface="Times New Roman" panose="02020603050405020304" pitchFamily="18" charset="0"/>
              <a:ea typeface="Times New Roman" panose="02020603050405020304" pitchFamily="18" charset="0"/>
            </a:endParaRPr>
          </a:p>
          <a:p>
            <a:pPr marL="0" indent="0" algn="just">
              <a:buNone/>
            </a:pPr>
            <a:r>
              <a:rPr lang="kk-KZ" sz="1800" dirty="0">
                <a:effectLst/>
                <a:latin typeface="Times New Roman" panose="02020603050405020304" pitchFamily="18" charset="0"/>
                <a:ea typeface="Times New Roman" panose="02020603050405020304" pitchFamily="18" charset="0"/>
              </a:rPr>
              <a:t>    	The organization of IWS is accompanied by the basic normative documents in the university, as well as the work program, with the materials of the subjects subjected to self-study. SIW materials are processed by faculty members of the department and include the following documents:	</a:t>
            </a:r>
            <a:endParaRPr lang="ru-KZ" sz="1800" dirty="0">
              <a:effectLst/>
              <a:latin typeface="Times New Roman" panose="02020603050405020304" pitchFamily="18" charset="0"/>
              <a:ea typeface="Times New Roman" panose="02020603050405020304" pitchFamily="18" charset="0"/>
            </a:endParaRPr>
          </a:p>
          <a:p>
            <a:pPr algn="just"/>
            <a:r>
              <a:rPr lang="kk-KZ" sz="1800" dirty="0">
                <a:effectLst/>
                <a:latin typeface="Times New Roman" panose="02020603050405020304" pitchFamily="18" charset="0"/>
                <a:ea typeface="Times New Roman" panose="02020603050405020304" pitchFamily="18" charset="0"/>
              </a:rPr>
              <a:t>- SI</a:t>
            </a:r>
            <a:r>
              <a:rPr lang="en-US" sz="1800" dirty="0">
                <a:effectLst/>
                <a:latin typeface="Times New Roman" panose="02020603050405020304" pitchFamily="18" charset="0"/>
                <a:ea typeface="Times New Roman" panose="02020603050405020304" pitchFamily="18" charset="0"/>
              </a:rPr>
              <a:t>W</a:t>
            </a:r>
            <a:r>
              <a:rPr lang="kk-KZ" sz="1800" dirty="0">
                <a:effectLst/>
                <a:latin typeface="Times New Roman" panose="02020603050405020304" pitchFamily="18" charset="0"/>
                <a:ea typeface="Times New Roman" panose="02020603050405020304" pitchFamily="18" charset="0"/>
              </a:rPr>
              <a:t> schedule calculated on all subjects;</a:t>
            </a:r>
            <a:endParaRPr lang="ru-KZ" sz="1800" dirty="0">
              <a:effectLst/>
              <a:latin typeface="Times New Roman" panose="02020603050405020304" pitchFamily="18" charset="0"/>
              <a:ea typeface="Times New Roman" panose="02020603050405020304" pitchFamily="18" charset="0"/>
            </a:endParaRPr>
          </a:p>
          <a:p>
            <a:pPr marL="0" indent="0" algn="just">
              <a:buNone/>
            </a:pPr>
            <a:r>
              <a:rPr lang="kk-KZ" sz="1800" dirty="0">
                <a:effectLst/>
                <a:latin typeface="Times New Roman" panose="02020603050405020304" pitchFamily="18" charset="0"/>
                <a:ea typeface="Times New Roman" panose="02020603050405020304" pitchFamily="18" charset="0"/>
              </a:rPr>
              <a:t>- a system of tasks coordinated with basic typical sections and work curriculum;</a:t>
            </a:r>
            <a:endParaRPr lang="ru-KZ" sz="1800" dirty="0">
              <a:effectLst/>
              <a:latin typeface="Times New Roman" panose="02020603050405020304" pitchFamily="18" charset="0"/>
              <a:ea typeface="Times New Roman" panose="02020603050405020304" pitchFamily="18" charset="0"/>
            </a:endParaRPr>
          </a:p>
          <a:p>
            <a:pPr marL="0" indent="0" algn="just">
              <a:buNone/>
            </a:pPr>
            <a:r>
              <a:rPr lang="kk-KZ" sz="1800" dirty="0">
                <a:effectLst/>
                <a:latin typeface="Times New Roman" panose="02020603050405020304" pitchFamily="18" charset="0"/>
                <a:ea typeface="Times New Roman" panose="02020603050405020304" pitchFamily="18" charset="0"/>
              </a:rPr>
              <a:t>- Abstracts, reports and articles of creative work;</a:t>
            </a:r>
            <a:endParaRPr lang="ru-KZ" sz="1800" dirty="0">
              <a:effectLst/>
              <a:latin typeface="Times New Roman" panose="02020603050405020304" pitchFamily="18" charset="0"/>
              <a:ea typeface="Times New Roman" panose="02020603050405020304" pitchFamily="18" charset="0"/>
            </a:endParaRPr>
          </a:p>
          <a:p>
            <a:pPr marL="0" indent="0" algn="just">
              <a:buNone/>
            </a:pPr>
            <a:r>
              <a:rPr lang="kk-KZ" sz="1800" dirty="0">
                <a:effectLst/>
                <a:latin typeface="Times New Roman" panose="02020603050405020304" pitchFamily="18" charset="0"/>
                <a:ea typeface="Times New Roman" panose="02020603050405020304" pitchFamily="18" charset="0"/>
              </a:rPr>
              <a:t>- the theme of the semester, course, diploma work;</a:t>
            </a:r>
            <a:endParaRPr lang="ru-KZ" sz="1800" dirty="0">
              <a:effectLst/>
              <a:latin typeface="Times New Roman" panose="02020603050405020304" pitchFamily="18" charset="0"/>
              <a:ea typeface="Times New Roman" panose="02020603050405020304" pitchFamily="18" charset="0"/>
            </a:endParaRPr>
          </a:p>
          <a:p>
            <a:pPr marL="0" indent="0" algn="just">
              <a:buNone/>
            </a:pPr>
            <a:r>
              <a:rPr lang="kk-KZ" sz="1800" dirty="0">
                <a:effectLst/>
                <a:latin typeface="Times New Roman" panose="02020603050405020304" pitchFamily="18" charset="0"/>
                <a:ea typeface="Times New Roman" panose="02020603050405020304" pitchFamily="18" charset="0"/>
              </a:rPr>
              <a:t>- List of main and additional literature;</a:t>
            </a:r>
            <a:endParaRPr lang="ru-KZ" sz="1800" dirty="0">
              <a:effectLst/>
              <a:latin typeface="Times New Roman" panose="02020603050405020304" pitchFamily="18" charset="0"/>
              <a:ea typeface="Times New Roman" panose="02020603050405020304" pitchFamily="18" charset="0"/>
            </a:endParaRPr>
          </a:p>
          <a:p>
            <a:pPr marL="0" indent="0" algn="just">
              <a:buNone/>
            </a:pPr>
            <a:r>
              <a:rPr lang="kk-KZ" sz="1800" dirty="0">
                <a:effectLst/>
                <a:latin typeface="Times New Roman" panose="02020603050405020304" pitchFamily="18" charset="0"/>
                <a:ea typeface="Times New Roman" panose="02020603050405020304" pitchFamily="18" charset="0"/>
              </a:rPr>
              <a:t>- types of advisory services;</a:t>
            </a:r>
            <a:endParaRPr lang="ru-KZ" sz="1800" dirty="0">
              <a:effectLst/>
              <a:latin typeface="Times New Roman" panose="02020603050405020304" pitchFamily="18" charset="0"/>
              <a:ea typeface="Times New Roman" panose="02020603050405020304" pitchFamily="18" charset="0"/>
            </a:endParaRPr>
          </a:p>
          <a:p>
            <a:pPr marL="0" indent="0" algn="just">
              <a:buNone/>
            </a:pPr>
            <a:r>
              <a:rPr lang="kk-KZ" sz="1800" dirty="0">
                <a:effectLst/>
                <a:latin typeface="Times New Roman" panose="02020603050405020304" pitchFamily="18" charset="0"/>
                <a:ea typeface="Times New Roman" panose="02020603050405020304" pitchFamily="18" charset="0"/>
              </a:rPr>
              <a:t>- types of assessment, proposed work volume;</a:t>
            </a:r>
            <a:endParaRPr lang="ru-KZ" sz="1800" dirty="0">
              <a:effectLst/>
              <a:latin typeface="Times New Roman" panose="02020603050405020304" pitchFamily="18" charset="0"/>
              <a:ea typeface="Times New Roman" panose="02020603050405020304" pitchFamily="18" charset="0"/>
            </a:endParaRPr>
          </a:p>
          <a:p>
            <a:pPr marL="0" indent="0" algn="just">
              <a:buNone/>
            </a:pPr>
            <a:r>
              <a:rPr lang="kk-KZ" sz="1800" dirty="0">
                <a:effectLst/>
                <a:latin typeface="Times New Roman" panose="02020603050405020304" pitchFamily="18" charset="0"/>
                <a:ea typeface="Times New Roman" panose="02020603050405020304" pitchFamily="18" charset="0"/>
              </a:rPr>
              <a:t>- forms of control etc.              </a:t>
            </a:r>
            <a:endParaRPr lang="ru-KZ" sz="1800" dirty="0">
              <a:effectLst/>
              <a:latin typeface="Times New Roman" panose="02020603050405020304" pitchFamily="18" charset="0"/>
              <a:ea typeface="Times New Roman" panose="02020603050405020304" pitchFamily="18" charset="0"/>
            </a:endParaRPr>
          </a:p>
          <a:p>
            <a:pPr marL="0" indent="0" algn="just">
              <a:buNone/>
            </a:pPr>
            <a:r>
              <a:rPr lang="kk-KZ" sz="1800" dirty="0">
                <a:effectLst/>
                <a:latin typeface="Times New Roman" panose="02020603050405020304" pitchFamily="18" charset="0"/>
                <a:ea typeface="Times New Roman" panose="02020603050405020304" pitchFamily="18" charset="0"/>
              </a:rPr>
              <a:t>  The general description of the SIS will be shown in the syllabus on the general subject with the theme, assignment, the way of presentation, and the amount of hours.	Independent work of the student is organized on each subject of the curriculum, taking into account the main parts of the work program.</a:t>
            </a:r>
            <a:endParaRPr lang="ru-KZ" sz="1800" dirty="0">
              <a:effectLst/>
              <a:latin typeface="Times New Roman" panose="02020603050405020304" pitchFamily="18" charset="0"/>
              <a:ea typeface="Times New Roman" panose="02020603050405020304" pitchFamily="18" charset="0"/>
            </a:endParaRPr>
          </a:p>
          <a:p>
            <a:endParaRPr lang="ru-KZ" sz="1800" dirty="0"/>
          </a:p>
        </p:txBody>
      </p:sp>
    </p:spTree>
    <p:extLst>
      <p:ext uri="{BB962C8B-B14F-4D97-AF65-F5344CB8AC3E}">
        <p14:creationId xmlns:p14="http://schemas.microsoft.com/office/powerpoint/2010/main" val="2099684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B38E4BA-4DD7-4041-B10A-2D48CCD3E230}"/>
              </a:ext>
            </a:extLst>
          </p:cNvPr>
          <p:cNvSpPr>
            <a:spLocks noGrp="1"/>
          </p:cNvSpPr>
          <p:nvPr>
            <p:ph idx="1"/>
          </p:nvPr>
        </p:nvSpPr>
        <p:spPr>
          <a:xfrm>
            <a:off x="838200" y="905164"/>
            <a:ext cx="10515600" cy="5271799"/>
          </a:xfrm>
        </p:spPr>
        <p:txBody>
          <a:bodyPr>
            <a:normAutofit/>
          </a:bodyPr>
          <a:lstStyle/>
          <a:p>
            <a:pPr marL="179705" indent="449580" algn="just">
              <a:spcAft>
                <a:spcPts val="600"/>
              </a:spcAft>
            </a:pPr>
            <a:r>
              <a:rPr lang="kk-KZ" sz="1800" dirty="0">
                <a:effectLst/>
                <a:latin typeface="Times New Roman" panose="02020603050405020304" pitchFamily="18" charset="0"/>
                <a:ea typeface="Times New Roman" panose="02020603050405020304" pitchFamily="18" charset="0"/>
              </a:rPr>
              <a:t>The essence of the student's work is determined by the concept of the subject, technical facilities of the University and the library's educational and methodological support.</a:t>
            </a:r>
            <a:endParaRPr lang="ru-KZ" sz="1800" dirty="0">
              <a:effectLst/>
              <a:latin typeface="Times New Roman" panose="02020603050405020304" pitchFamily="18" charset="0"/>
              <a:ea typeface="Times New Roman" panose="02020603050405020304" pitchFamily="18" charset="0"/>
            </a:endParaRPr>
          </a:p>
          <a:p>
            <a:pPr marL="179705" indent="449580" algn="just">
              <a:spcAft>
                <a:spcPts val="600"/>
              </a:spcAft>
            </a:pPr>
            <a:r>
              <a:rPr lang="kk-KZ" sz="1800" dirty="0">
                <a:effectLst/>
                <a:latin typeface="Times New Roman" panose="02020603050405020304" pitchFamily="18" charset="0"/>
                <a:ea typeface="Times New Roman" panose="02020603050405020304" pitchFamily="18" charset="0"/>
              </a:rPr>
              <a:t>The process of student self-study should be based on the use of innovative technologies. TSIS in the classroom describes the student's work with textbooks and new materials, performance of group assignments, and individual analytical activities within the scope of this assignment. The TSIS is carried out in each discipline according to the schedule during the whole academic period, with time, date, audience and tutors. The SIS can be written or oral, aimed at achieving the final result.</a:t>
            </a:r>
            <a:endParaRPr lang="en-US" sz="1800" dirty="0">
              <a:effectLst/>
              <a:latin typeface="Times New Roman" panose="02020603050405020304" pitchFamily="18" charset="0"/>
              <a:ea typeface="Times New Roman" panose="02020603050405020304" pitchFamily="18" charset="0"/>
            </a:endParaRPr>
          </a:p>
          <a:p>
            <a:pPr marL="179705" indent="0" algn="just">
              <a:spcAft>
                <a:spcPts val="600"/>
              </a:spcAft>
              <a:buNone/>
            </a:pPr>
            <a:r>
              <a:rPr lang="kk-KZ" sz="1800" dirty="0">
                <a:effectLst/>
                <a:latin typeface="Times New Roman" panose="02020603050405020304" pitchFamily="18" charset="0"/>
                <a:ea typeface="Times New Roman" panose="02020603050405020304" pitchFamily="18" charset="0"/>
              </a:rPr>
              <a:t>SI</a:t>
            </a:r>
            <a:r>
              <a:rPr lang="en-US" sz="1800" dirty="0">
                <a:effectLst/>
                <a:latin typeface="Times New Roman" panose="02020603050405020304" pitchFamily="18" charset="0"/>
                <a:ea typeface="Times New Roman" panose="02020603050405020304" pitchFamily="18" charset="0"/>
              </a:rPr>
              <a:t>W</a:t>
            </a:r>
            <a:r>
              <a:rPr lang="kk-KZ" sz="1800" dirty="0">
                <a:effectLst/>
                <a:latin typeface="Times New Roman" panose="02020603050405020304" pitchFamily="18" charset="0"/>
                <a:ea typeface="Times New Roman" panose="02020603050405020304" pitchFamily="18" charset="0"/>
              </a:rPr>
              <a:t> results in written form are summarized in abstract, report, control, creative work, course and diploma paper, and the results of SIS in oral form, such as colloquium, conference, business games, compositions, personal interviews and so on. It is also effective to assess the achievement of students by means of portfolio. One of the work written in a student's original work is a course work. Theoretical knowledge acquired by this type of SIW is used to consolidate, deepen and deepen knowledge, as well as to apply it to practice. The course work is carried out in several stages. The topic is chosen first, the subject is prepared and approved by the departments. </a:t>
            </a:r>
            <a:r>
              <a:rPr lang="en-US" sz="1800" dirty="0">
                <a:effectLst/>
                <a:latin typeface="Times New Roman" panose="02020603050405020304" pitchFamily="18" charset="0"/>
                <a:ea typeface="Times New Roman" panose="02020603050405020304" pitchFamily="18" charset="0"/>
              </a:rPr>
              <a:t>It</a:t>
            </a:r>
            <a:r>
              <a:rPr lang="kk-KZ" sz="1800" dirty="0">
                <a:effectLst/>
                <a:latin typeface="Times New Roman" panose="02020603050405020304" pitchFamily="18" charset="0"/>
                <a:ea typeface="Times New Roman" panose="02020603050405020304" pitchFamily="18" charset="0"/>
              </a:rPr>
              <a:t> is the student's right to choose the topic and the number of literature needed to open the content of the topic, as well as the next phase begins with the student's appointment.</a:t>
            </a:r>
            <a:endParaRPr lang="ru-KZ" sz="1800" dirty="0">
              <a:effectLst/>
              <a:latin typeface="Times New Roman" panose="02020603050405020304" pitchFamily="18" charset="0"/>
              <a:ea typeface="Times New Roman" panose="02020603050405020304" pitchFamily="18" charset="0"/>
            </a:endParaRPr>
          </a:p>
          <a:p>
            <a:pPr marL="179705" indent="0" algn="just">
              <a:spcAft>
                <a:spcPts val="600"/>
              </a:spcAft>
              <a:buNone/>
            </a:pPr>
            <a:endParaRPr lang="ru-KZ" sz="1800" dirty="0">
              <a:effectLst/>
              <a:latin typeface="Times New Roman" panose="02020603050405020304" pitchFamily="18" charset="0"/>
              <a:ea typeface="Times New Roman" panose="02020603050405020304" pitchFamily="18" charset="0"/>
            </a:endParaRPr>
          </a:p>
          <a:p>
            <a:endParaRPr lang="ru-K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8097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BD5DF1F-3F64-4060-BDEB-49B6ADD27F92}"/>
              </a:ext>
            </a:extLst>
          </p:cNvPr>
          <p:cNvSpPr>
            <a:spLocks noGrp="1"/>
          </p:cNvSpPr>
          <p:nvPr>
            <p:ph idx="1"/>
          </p:nvPr>
        </p:nvSpPr>
        <p:spPr>
          <a:xfrm>
            <a:off x="838200" y="1163782"/>
            <a:ext cx="10515600" cy="5013181"/>
          </a:xfrm>
        </p:spPr>
        <p:txBody>
          <a:bodyPr>
            <a:normAutofit/>
          </a:bodyPr>
          <a:lstStyle/>
          <a:p>
            <a:r>
              <a:rPr lang="kk-KZ" sz="1800" dirty="0">
                <a:effectLst/>
                <a:latin typeface="Times New Roman" panose="02020603050405020304" pitchFamily="18" charset="0"/>
                <a:ea typeface="Times New Roman" panose="02020603050405020304" pitchFamily="18" charset="0"/>
              </a:rPr>
              <a:t>First of all, the literature and the normative acts on the subject will be selected and considered. The work begins with the analysis of textbooks, then monograph literature. You need to know enough about the subject and to know the topic. For example, when dealing with the right course work involves economic issues, it needs to be able to deepen the legal issues related to the course work, which is economically (and even technically). In addition to reviewing literary data, practical materials are also reviewed and used in a particular section of the course. All this work is carried out by the student independently, with consultation from his supervisor.</a:t>
            </a:r>
            <a:endParaRPr lang="en-US" sz="1800" dirty="0">
              <a:effectLst/>
              <a:latin typeface="Times New Roman" panose="02020603050405020304" pitchFamily="18" charset="0"/>
              <a:ea typeface="Times New Roman" panose="02020603050405020304" pitchFamily="18" charset="0"/>
            </a:endParaRPr>
          </a:p>
          <a:p>
            <a:pPr marL="179705" indent="179705" algn="just">
              <a:spcAft>
                <a:spcPts val="600"/>
              </a:spcAft>
            </a:pPr>
            <a:r>
              <a:rPr lang="kk-KZ" sz="1800" dirty="0">
                <a:effectLst/>
                <a:latin typeface="Times New Roman" panose="02020603050405020304" pitchFamily="18" charset="0"/>
                <a:ea typeface="Times New Roman" panose="02020603050405020304" pitchFamily="18" charset="0"/>
              </a:rPr>
              <a:t>The next step is to create a plan of action. The student prepares it independently in the form of a project and then agrees with his supervisor. The plan consists of introductory, chapters, paragraphs and conclusions, list of references, and annexes if available.</a:t>
            </a:r>
            <a:endParaRPr lang="ru-KZ" sz="1800" dirty="0">
              <a:effectLst/>
              <a:latin typeface="Times New Roman" panose="02020603050405020304" pitchFamily="18" charset="0"/>
              <a:ea typeface="Times New Roman" panose="02020603050405020304" pitchFamily="18" charset="0"/>
            </a:endParaRPr>
          </a:p>
          <a:p>
            <a:pPr marL="179705" indent="449580" algn="just">
              <a:spcAft>
                <a:spcPts val="600"/>
              </a:spcAft>
            </a:pPr>
            <a:r>
              <a:rPr lang="kk-KZ" sz="1800" dirty="0">
                <a:effectLst/>
                <a:latin typeface="Times New Roman" panose="02020603050405020304" pitchFamily="18" charset="0"/>
                <a:ea typeface="Times New Roman" panose="02020603050405020304" pitchFamily="18" charset="0"/>
              </a:rPr>
              <a:t>The introduction examines the relevance of the subject, the research, and also the task of the author, the scientific apparatus of research. The chapters are devoted to specific topics of the topic. The first chapter is consistent with theoretical nature, and the following chapters are theoretically and practical. </a:t>
            </a:r>
            <a:endParaRPr lang="ru-KZ" sz="1800" dirty="0">
              <a:effectLst/>
              <a:latin typeface="Times New Roman" panose="02020603050405020304" pitchFamily="18" charset="0"/>
              <a:ea typeface="Times New Roman" panose="02020603050405020304" pitchFamily="18" charset="0"/>
            </a:endParaRPr>
          </a:p>
          <a:p>
            <a:endParaRPr lang="ru-KZ" sz="1800" dirty="0">
              <a:effectLst/>
              <a:latin typeface="Times New Roman" panose="02020603050405020304" pitchFamily="18" charset="0"/>
              <a:ea typeface="Times New Roman" panose="02020603050405020304" pitchFamily="18" charset="0"/>
            </a:endParaRPr>
          </a:p>
          <a:p>
            <a:endParaRPr lang="ru-K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078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B4E47E6-98F4-4547-8ADF-6AF99CF35D2A}"/>
              </a:ext>
            </a:extLst>
          </p:cNvPr>
          <p:cNvSpPr>
            <a:spLocks noGrp="1"/>
          </p:cNvSpPr>
          <p:nvPr>
            <p:ph idx="1"/>
          </p:nvPr>
        </p:nvSpPr>
        <p:spPr>
          <a:xfrm>
            <a:off x="838200" y="988291"/>
            <a:ext cx="10515600" cy="5188672"/>
          </a:xfrm>
        </p:spPr>
        <p:txBody>
          <a:bodyPr>
            <a:normAutofit/>
          </a:bodyPr>
          <a:lstStyle/>
          <a:p>
            <a:r>
              <a:rPr lang="kk-KZ" sz="1800" dirty="0">
                <a:effectLst/>
                <a:latin typeface="Times New Roman" panose="02020603050405020304" pitchFamily="18" charset="0"/>
                <a:ea typeface="Times New Roman" panose="02020603050405020304" pitchFamily="18" charset="0"/>
              </a:rPr>
              <a:t>Conclusion and conclusion of the author. The next step in the work should be logical communication with each other during the writing process. References should be indicated by reference, at least thirty, forty literature, volume should be 50-60 pages. The appendix contains information about course work, surveys, programs, schedules, etc. provided. It is not included in the extra work scope. All material in the subject must be described in turn sequentially, interrelated, inconsistent, and repetitive. Before writing each chapter, a purposeful plan-project will be created. The student passes the finished work to the scientific supervisor for examination. Issues to consider when evaluating your work:</a:t>
            </a:r>
            <a:endParaRPr lang="ru-KZ" sz="1800" dirty="0">
              <a:effectLst/>
              <a:latin typeface="Times New Roman" panose="02020603050405020304" pitchFamily="18" charset="0"/>
              <a:ea typeface="Times New Roman" panose="02020603050405020304" pitchFamily="18" charset="0"/>
            </a:endParaRPr>
          </a:p>
          <a:p>
            <a:pPr marL="0" lvl="0" indent="0" algn="just">
              <a:spcAft>
                <a:spcPts val="600"/>
              </a:spcAft>
              <a:buNone/>
            </a:pPr>
            <a:r>
              <a:rPr lang="kk-KZ" sz="1800" dirty="0">
                <a:effectLst/>
                <a:latin typeface="Times New Roman" panose="02020603050405020304" pitchFamily="18" charset="0"/>
                <a:ea typeface="Times New Roman" panose="02020603050405020304" pitchFamily="18" charset="0"/>
              </a:rPr>
              <a:t>The full use of literature and regulatory literature on the topic.</a:t>
            </a:r>
            <a:endParaRPr lang="ru-KZ" sz="1800" dirty="0">
              <a:effectLst/>
              <a:latin typeface="Times New Roman" panose="02020603050405020304" pitchFamily="18" charset="0"/>
              <a:ea typeface="Times New Roman" panose="02020603050405020304" pitchFamily="18" charset="0"/>
            </a:endParaRPr>
          </a:p>
          <a:p>
            <a:pPr marL="0" lvl="0" indent="0" algn="just">
              <a:spcAft>
                <a:spcPts val="600"/>
              </a:spcAft>
              <a:buNone/>
            </a:pPr>
            <a:r>
              <a:rPr lang="kk-KZ" sz="1800" dirty="0">
                <a:effectLst/>
                <a:latin typeface="Times New Roman" panose="02020603050405020304" pitchFamily="18" charset="0"/>
                <a:ea typeface="Times New Roman" panose="02020603050405020304" pitchFamily="18" charset="0"/>
              </a:rPr>
              <a:t>Self-understanding, attitudes, analysis and generalization.</a:t>
            </a:r>
            <a:endParaRPr lang="ru-KZ" sz="1800" dirty="0">
              <a:effectLst/>
              <a:latin typeface="Times New Roman" panose="02020603050405020304" pitchFamily="18" charset="0"/>
              <a:ea typeface="Times New Roman" panose="02020603050405020304" pitchFamily="18" charset="0"/>
            </a:endParaRPr>
          </a:p>
          <a:p>
            <a:pPr marL="0" lvl="0" indent="0" algn="just">
              <a:spcAft>
                <a:spcPts val="600"/>
              </a:spcAft>
              <a:buNone/>
            </a:pPr>
            <a:r>
              <a:rPr lang="kk-KZ" sz="1800" dirty="0">
                <a:effectLst/>
                <a:latin typeface="Times New Roman" panose="02020603050405020304" pitchFamily="18" charset="0"/>
                <a:ea typeface="Times New Roman" panose="02020603050405020304" pitchFamily="18" charset="0"/>
              </a:rPr>
              <a:t> Awareness of literacy and the necessity of designing or decorating the material.</a:t>
            </a:r>
            <a:endParaRPr lang="ru-KZ" sz="1800" dirty="0">
              <a:effectLst/>
              <a:latin typeface="Times New Roman" panose="02020603050405020304" pitchFamily="18" charset="0"/>
              <a:ea typeface="Times New Roman" panose="02020603050405020304" pitchFamily="18" charset="0"/>
            </a:endParaRPr>
          </a:p>
          <a:p>
            <a:pPr marL="0" lvl="0" indent="0" algn="just">
              <a:spcAft>
                <a:spcPts val="600"/>
              </a:spcAft>
              <a:buNone/>
            </a:pPr>
            <a:r>
              <a:rPr lang="kk-KZ" sz="1800" dirty="0">
                <a:effectLst/>
                <a:latin typeface="Times New Roman" panose="02020603050405020304" pitchFamily="18" charset="0"/>
                <a:ea typeface="Times New Roman" panose="02020603050405020304" pitchFamily="18" charset="0"/>
              </a:rPr>
              <a:t>Results and disadvantages.</a:t>
            </a:r>
            <a:endParaRPr lang="ru-KZ" sz="1800" dirty="0">
              <a:effectLst/>
              <a:latin typeface="Times New Roman" panose="02020603050405020304" pitchFamily="18" charset="0"/>
              <a:ea typeface="Times New Roman" panose="02020603050405020304" pitchFamily="18" charset="0"/>
            </a:endParaRPr>
          </a:p>
          <a:p>
            <a:pPr marL="179705" indent="0" algn="just">
              <a:spcAft>
                <a:spcPts val="600"/>
              </a:spcAft>
              <a:buNone/>
            </a:pPr>
            <a:r>
              <a:rPr lang="kk-KZ" sz="1800" dirty="0">
                <a:effectLst/>
                <a:latin typeface="Times New Roman" panose="02020603050405020304" pitchFamily="18" charset="0"/>
                <a:ea typeface="Times New Roman" panose="02020603050405020304" pitchFamily="18" charset="0"/>
              </a:rPr>
              <a:t>Self-learning in psychological-pedagogical science is the only indicator of mental development. In the course of self-study, there is a great potential for the development of students' personal activity.</a:t>
            </a:r>
            <a:endParaRPr lang="ru-KZ" sz="1800" dirty="0">
              <a:effectLst/>
              <a:latin typeface="Times New Roman" panose="02020603050405020304" pitchFamily="18" charset="0"/>
              <a:ea typeface="Times New Roman" panose="02020603050405020304" pitchFamily="18" charset="0"/>
            </a:endParaRPr>
          </a:p>
          <a:p>
            <a:endParaRPr lang="ru-K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617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01937E-9FF0-4310-947E-76FA8C0CB4E6}"/>
              </a:ext>
            </a:extLst>
          </p:cNvPr>
          <p:cNvSpPr>
            <a:spLocks noGrp="1"/>
          </p:cNvSpPr>
          <p:nvPr>
            <p:ph type="title"/>
          </p:nvPr>
        </p:nvSpPr>
        <p:spPr>
          <a:xfrm>
            <a:off x="838200" y="365125"/>
            <a:ext cx="10515600" cy="900257"/>
          </a:xfrm>
        </p:spPr>
        <p:txBody>
          <a:bodyPr>
            <a:normAutofit/>
          </a:bodyPr>
          <a:lstStyle/>
          <a:p>
            <a:r>
              <a:rPr lang="kk-KZ" sz="2400" dirty="0">
                <a:effectLst/>
                <a:latin typeface="Times New Roman" panose="02020603050405020304" pitchFamily="18" charset="0"/>
                <a:ea typeface="Times New Roman" panose="02020603050405020304" pitchFamily="18" charset="0"/>
              </a:rPr>
              <a:t>Self-employed work includes:</a:t>
            </a:r>
            <a:br>
              <a:rPr lang="ru-KZ" sz="2400" dirty="0">
                <a:effectLst/>
                <a:latin typeface="Times New Roman" panose="02020603050405020304" pitchFamily="18" charset="0"/>
                <a:ea typeface="Times New Roman" panose="02020603050405020304" pitchFamily="18" charset="0"/>
              </a:rPr>
            </a:br>
            <a:endParaRPr lang="ru-KZ" sz="24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48F4DEC-1345-4859-9B90-AE60EAB7936C}"/>
              </a:ext>
            </a:extLst>
          </p:cNvPr>
          <p:cNvSpPr>
            <a:spLocks noGrp="1"/>
          </p:cNvSpPr>
          <p:nvPr>
            <p:ph idx="1"/>
          </p:nvPr>
        </p:nvSpPr>
        <p:spPr/>
        <p:txBody>
          <a:bodyPr>
            <a:normAutofit/>
          </a:bodyPr>
          <a:lstStyle/>
          <a:p>
            <a:pPr marL="0" indent="0" algn="just">
              <a:spcAft>
                <a:spcPts val="600"/>
              </a:spcAft>
              <a:buNone/>
            </a:pPr>
            <a:r>
              <a:rPr lang="kk-KZ" sz="1800" dirty="0">
                <a:effectLst/>
                <a:latin typeface="Times New Roman" panose="02020603050405020304" pitchFamily="18" charset="0"/>
                <a:ea typeface="Times New Roman" panose="02020603050405020304" pitchFamily="18" charset="0"/>
              </a:rPr>
              <a:t>- work with educational literature;</a:t>
            </a:r>
            <a:endParaRPr lang="ru-KZ" sz="1800" dirty="0">
              <a:effectLst/>
              <a:latin typeface="Times New Roman" panose="02020603050405020304" pitchFamily="18" charset="0"/>
              <a:ea typeface="Times New Roman" panose="02020603050405020304" pitchFamily="18" charset="0"/>
            </a:endParaRPr>
          </a:p>
          <a:p>
            <a:pPr marL="0" indent="0" algn="just">
              <a:spcAft>
                <a:spcPts val="600"/>
              </a:spcAft>
              <a:buNone/>
            </a:pPr>
            <a:r>
              <a:rPr lang="kk-KZ" sz="1800" dirty="0">
                <a:effectLst/>
                <a:latin typeface="Times New Roman" panose="02020603050405020304" pitchFamily="18" charset="0"/>
                <a:ea typeface="Times New Roman" panose="02020603050405020304" pitchFamily="18" charset="0"/>
              </a:rPr>
              <a:t>- work with additional literature;</a:t>
            </a:r>
            <a:endParaRPr lang="ru-KZ" sz="1800" dirty="0">
              <a:effectLst/>
              <a:latin typeface="Times New Roman" panose="02020603050405020304" pitchFamily="18" charset="0"/>
              <a:ea typeface="Times New Roman" panose="02020603050405020304" pitchFamily="18" charset="0"/>
            </a:endParaRPr>
          </a:p>
          <a:p>
            <a:pPr marL="0" indent="0" algn="just">
              <a:spcAft>
                <a:spcPts val="600"/>
              </a:spcAft>
              <a:buNone/>
            </a:pPr>
            <a:r>
              <a:rPr lang="kk-KZ" sz="1800" dirty="0">
                <a:effectLst/>
                <a:latin typeface="Times New Roman" panose="02020603050405020304" pitchFamily="18" charset="0"/>
                <a:ea typeface="Times New Roman" panose="02020603050405020304" pitchFamily="18" charset="0"/>
              </a:rPr>
              <a:t>- Free orientation of dictionaries and encyclopedias;</a:t>
            </a:r>
            <a:endParaRPr lang="ru-KZ" sz="1800" dirty="0">
              <a:effectLst/>
              <a:latin typeface="Times New Roman" panose="02020603050405020304" pitchFamily="18" charset="0"/>
              <a:ea typeface="Times New Roman" panose="02020603050405020304" pitchFamily="18" charset="0"/>
            </a:endParaRPr>
          </a:p>
          <a:p>
            <a:pPr marL="0" indent="0" algn="just">
              <a:spcAft>
                <a:spcPts val="600"/>
              </a:spcAft>
              <a:buNone/>
            </a:pPr>
            <a:r>
              <a:rPr lang="kk-KZ" sz="1800" dirty="0">
                <a:effectLst/>
                <a:latin typeface="Times New Roman" panose="02020603050405020304" pitchFamily="18" charset="0"/>
                <a:ea typeface="Times New Roman" panose="02020603050405020304" pitchFamily="18" charset="0"/>
              </a:rPr>
              <a:t>- work with bibliographies;</a:t>
            </a:r>
            <a:endParaRPr lang="ru-KZ" sz="1800" dirty="0">
              <a:effectLst/>
              <a:latin typeface="Times New Roman" panose="02020603050405020304" pitchFamily="18" charset="0"/>
              <a:ea typeface="Times New Roman" panose="02020603050405020304" pitchFamily="18" charset="0"/>
            </a:endParaRPr>
          </a:p>
          <a:p>
            <a:pPr marL="0" indent="0" algn="just">
              <a:spcAft>
                <a:spcPts val="600"/>
              </a:spcAft>
              <a:buNone/>
            </a:pPr>
            <a:r>
              <a:rPr lang="kk-KZ" sz="1800" dirty="0">
                <a:effectLst/>
                <a:latin typeface="Times New Roman" panose="02020603050405020304" pitchFamily="18" charset="0"/>
                <a:ea typeface="Times New Roman" panose="02020603050405020304" pitchFamily="18" charset="0"/>
              </a:rPr>
              <a:t>- expressing their views on colloquia and workshops;</a:t>
            </a:r>
            <a:endParaRPr lang="ru-KZ" sz="1800" dirty="0">
              <a:effectLst/>
              <a:latin typeface="Times New Roman" panose="02020603050405020304" pitchFamily="18" charset="0"/>
              <a:ea typeface="Times New Roman" panose="02020603050405020304" pitchFamily="18" charset="0"/>
            </a:endParaRPr>
          </a:p>
          <a:p>
            <a:pPr marL="0" indent="0" algn="just">
              <a:spcAft>
                <a:spcPts val="600"/>
              </a:spcAft>
              <a:buNone/>
            </a:pPr>
            <a:r>
              <a:rPr lang="kk-KZ" sz="1800" dirty="0">
                <a:effectLst/>
                <a:latin typeface="Times New Roman" panose="02020603050405020304" pitchFamily="18" charset="0"/>
                <a:ea typeface="Times New Roman" panose="02020603050405020304" pitchFamily="18" charset="0"/>
              </a:rPr>
              <a:t>- Abstracts, summaries, abstracts, compositions, essays, comments;</a:t>
            </a:r>
            <a:endParaRPr lang="ru-KZ" sz="1800" dirty="0">
              <a:effectLst/>
              <a:latin typeface="Times New Roman" panose="02020603050405020304" pitchFamily="18" charset="0"/>
              <a:ea typeface="Times New Roman" panose="02020603050405020304" pitchFamily="18" charset="0"/>
            </a:endParaRPr>
          </a:p>
          <a:p>
            <a:pPr marL="0" indent="0" algn="just">
              <a:spcAft>
                <a:spcPts val="600"/>
              </a:spcAft>
              <a:buNone/>
            </a:pPr>
            <a:r>
              <a:rPr lang="kk-KZ" sz="1800" dirty="0">
                <a:effectLst/>
                <a:latin typeface="Times New Roman" panose="02020603050405020304" pitchFamily="18" charset="0"/>
                <a:ea typeface="Times New Roman" panose="02020603050405020304" pitchFamily="18" charset="0"/>
              </a:rPr>
              <a:t>- preparation of visuals etc.</a:t>
            </a:r>
            <a:endParaRPr lang="ru-KZ" sz="1800" dirty="0">
              <a:effectLst/>
              <a:latin typeface="Times New Roman" panose="02020603050405020304" pitchFamily="18" charset="0"/>
              <a:ea typeface="Times New Roman" panose="02020603050405020304" pitchFamily="18" charset="0"/>
            </a:endParaRPr>
          </a:p>
          <a:p>
            <a:endParaRPr lang="ru-K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9160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047CA15-51B5-484C-8605-428392BFAF8F}"/>
              </a:ext>
            </a:extLst>
          </p:cNvPr>
          <p:cNvSpPr>
            <a:spLocks noGrp="1"/>
          </p:cNvSpPr>
          <p:nvPr>
            <p:ph idx="1"/>
          </p:nvPr>
        </p:nvSpPr>
        <p:spPr>
          <a:xfrm>
            <a:off x="838200" y="1071418"/>
            <a:ext cx="10515600" cy="5105545"/>
          </a:xfrm>
        </p:spPr>
        <p:txBody>
          <a:bodyPr>
            <a:normAutofit/>
          </a:bodyPr>
          <a:lstStyle/>
          <a:p>
            <a:pPr marL="179705" indent="0" algn="just">
              <a:spcAft>
                <a:spcPts val="600"/>
              </a:spcAft>
              <a:buNone/>
            </a:pPr>
            <a:r>
              <a:rPr lang="kk-KZ" sz="1800" dirty="0">
                <a:effectLst/>
                <a:latin typeface="Times New Roman" panose="02020603050405020304" pitchFamily="18" charset="0"/>
                <a:ea typeface="Times New Roman" panose="02020603050405020304" pitchFamily="18" charset="0"/>
              </a:rPr>
              <a:t>Self-study of students is a part of the learning process. Therefore, making this work a reality is to improve the knowledge and to turn the organized pedagogical orientation into intellectual activity of the student.</a:t>
            </a:r>
            <a:endParaRPr lang="ru-KZ" sz="1800" dirty="0">
              <a:effectLst/>
              <a:latin typeface="Times New Roman" panose="02020603050405020304" pitchFamily="18" charset="0"/>
              <a:ea typeface="Times New Roman" panose="02020603050405020304" pitchFamily="18" charset="0"/>
            </a:endParaRPr>
          </a:p>
          <a:p>
            <a:pPr marL="179705" indent="0" algn="just">
              <a:spcAft>
                <a:spcPts val="600"/>
              </a:spcAft>
              <a:buNone/>
            </a:pPr>
            <a:r>
              <a:rPr lang="kk-KZ" sz="1800" dirty="0">
                <a:effectLst/>
                <a:latin typeface="Times New Roman" panose="02020603050405020304" pitchFamily="18" charset="0"/>
                <a:ea typeface="Times New Roman" panose="02020603050405020304" pitchFamily="18" charset="0"/>
              </a:rPr>
              <a:t>In the curriculum in the education system, self-fulfillment is often carried out under the supervision of the teacher in classroom lessons of students.</a:t>
            </a:r>
            <a:endParaRPr lang="ru-KZ" sz="1800" dirty="0">
              <a:effectLst/>
              <a:latin typeface="Times New Roman" panose="02020603050405020304" pitchFamily="18" charset="0"/>
              <a:ea typeface="Times New Roman" panose="02020603050405020304" pitchFamily="18" charset="0"/>
            </a:endParaRPr>
          </a:p>
          <a:p>
            <a:pPr marL="0" indent="0" algn="just">
              <a:spcAft>
                <a:spcPts val="600"/>
              </a:spcAft>
              <a:buNone/>
            </a:pPr>
            <a:r>
              <a:rPr lang="kk-KZ" sz="1800" dirty="0">
                <a:effectLst/>
                <a:highlight>
                  <a:srgbClr val="00FF00"/>
                </a:highlight>
                <a:latin typeface="Times New Roman" panose="02020603050405020304" pitchFamily="18" charset="0"/>
                <a:ea typeface="Times New Roman" panose="02020603050405020304" pitchFamily="18" charset="0"/>
              </a:rPr>
              <a:t> </a:t>
            </a:r>
            <a:endParaRPr lang="ru-KZ" sz="1800" dirty="0"/>
          </a:p>
        </p:txBody>
      </p:sp>
    </p:spTree>
    <p:extLst>
      <p:ext uri="{BB962C8B-B14F-4D97-AF65-F5344CB8AC3E}">
        <p14:creationId xmlns:p14="http://schemas.microsoft.com/office/powerpoint/2010/main" val="3554105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143A37-DE89-430C-9392-DDBC52BF2676}"/>
              </a:ext>
            </a:extLst>
          </p:cNvPr>
          <p:cNvSpPr>
            <a:spLocks noGrp="1"/>
          </p:cNvSpPr>
          <p:nvPr>
            <p:ph type="title"/>
          </p:nvPr>
        </p:nvSpPr>
        <p:spPr/>
        <p:txBody>
          <a:bodyPr>
            <a:normAutofit/>
          </a:bodyPr>
          <a:lstStyle/>
          <a:p>
            <a:r>
              <a:rPr lang="kk-KZ" sz="2400" b="1" dirty="0">
                <a:effectLst/>
                <a:latin typeface="Times New Roman" panose="02020603050405020304" pitchFamily="18" charset="0"/>
                <a:ea typeface="Times New Roman" panose="02020603050405020304" pitchFamily="18" charset="0"/>
              </a:rPr>
              <a:t>Student self-study</a:t>
            </a:r>
            <a:br>
              <a:rPr lang="ru-KZ" sz="2400" dirty="0">
                <a:effectLst/>
                <a:latin typeface="Times New Roman" panose="02020603050405020304" pitchFamily="18" charset="0"/>
                <a:ea typeface="Times New Roman" panose="02020603050405020304" pitchFamily="18" charset="0"/>
              </a:rPr>
            </a:br>
            <a:endParaRPr lang="ru-KZ" sz="2400" dirty="0"/>
          </a:p>
        </p:txBody>
      </p:sp>
      <p:sp>
        <p:nvSpPr>
          <p:cNvPr id="3" name="Объект 2">
            <a:extLst>
              <a:ext uri="{FF2B5EF4-FFF2-40B4-BE49-F238E27FC236}">
                <a16:creationId xmlns:a16="http://schemas.microsoft.com/office/drawing/2014/main" id="{1E4A8BBC-79CC-453A-9963-9629D3EF5578}"/>
              </a:ext>
            </a:extLst>
          </p:cNvPr>
          <p:cNvSpPr>
            <a:spLocks noGrp="1"/>
          </p:cNvSpPr>
          <p:nvPr>
            <p:ph idx="1"/>
          </p:nvPr>
        </p:nvSpPr>
        <p:spPr>
          <a:xfrm>
            <a:off x="838200" y="1256145"/>
            <a:ext cx="10515600" cy="4920818"/>
          </a:xfrm>
        </p:spPr>
        <p:txBody>
          <a:bodyPr>
            <a:normAutofit/>
          </a:bodyPr>
          <a:lstStyle/>
          <a:p>
            <a:pPr indent="0" algn="just">
              <a:buNone/>
            </a:pPr>
            <a:r>
              <a:rPr lang="kk-KZ" sz="1800" dirty="0">
                <a:effectLst/>
                <a:latin typeface="Times New Roman" panose="02020603050405020304" pitchFamily="18" charset="0"/>
                <a:ea typeface="Times New Roman" panose="02020603050405020304" pitchFamily="18" charset="0"/>
              </a:rPr>
              <a:t> Student community, primarily a student, works as an educator. The level of knowledge acquired on the basis of the information received requires constant approval. For this reason, self-actualization is a special place for students to gain knowledge.</a:t>
            </a:r>
            <a:endParaRPr lang="ru-KZ" sz="1800" dirty="0">
              <a:effectLst/>
              <a:latin typeface="Times New Roman" panose="02020603050405020304" pitchFamily="18" charset="0"/>
              <a:ea typeface="Times New Roman" panose="02020603050405020304" pitchFamily="18" charset="0"/>
            </a:endParaRPr>
          </a:p>
          <a:p>
            <a:pPr indent="0" algn="just">
              <a:buNone/>
            </a:pPr>
            <a:r>
              <a:rPr lang="kk-KZ" sz="1800" dirty="0">
                <a:effectLst/>
                <a:latin typeface="Times New Roman" panose="02020603050405020304" pitchFamily="18" charset="0"/>
                <a:ea typeface="Times New Roman" panose="02020603050405020304" pitchFamily="18" charset="0"/>
              </a:rPr>
              <a:t>Credit system of education is a technology that allows the student to adapt his or her own knowledge on a creative basis. At the same time, the main difference between this system and the traditional classical system is the ability to develop self-sufficiency of students.</a:t>
            </a:r>
            <a:endParaRPr lang="ru-KZ" sz="1800" dirty="0">
              <a:effectLst/>
              <a:latin typeface="Times New Roman" panose="02020603050405020304" pitchFamily="18" charset="0"/>
              <a:ea typeface="Times New Roman" panose="02020603050405020304" pitchFamily="18" charset="0"/>
            </a:endParaRPr>
          </a:p>
          <a:p>
            <a:pPr indent="0" algn="just">
              <a:buNone/>
            </a:pPr>
            <a:r>
              <a:rPr lang="kk-KZ" sz="1800" dirty="0">
                <a:effectLst/>
                <a:latin typeface="Times New Roman" panose="02020603050405020304" pitchFamily="18" charset="0"/>
                <a:ea typeface="Times New Roman" panose="02020603050405020304" pitchFamily="18" charset="0"/>
              </a:rPr>
              <a:t>The main lines of the credit system are as follows:</a:t>
            </a:r>
            <a:endParaRPr lang="ru-KZ" sz="1800" dirty="0">
              <a:effectLst/>
              <a:latin typeface="Times New Roman" panose="02020603050405020304" pitchFamily="18" charset="0"/>
              <a:ea typeface="Times New Roman" panose="02020603050405020304" pitchFamily="18" charset="0"/>
            </a:endParaRPr>
          </a:p>
          <a:p>
            <a:pPr indent="0" algn="just">
              <a:buNone/>
            </a:pPr>
            <a:r>
              <a:rPr lang="kk-KZ" sz="1800" dirty="0">
                <a:effectLst/>
                <a:latin typeface="Times New Roman" panose="02020603050405020304" pitchFamily="18" charset="0"/>
                <a:ea typeface="Times New Roman" panose="02020603050405020304" pitchFamily="18" charset="0"/>
              </a:rPr>
              <a:t>- full account of students' interests;</a:t>
            </a:r>
            <a:endParaRPr lang="ru-KZ" sz="1800" dirty="0">
              <a:effectLst/>
              <a:latin typeface="Times New Roman" panose="02020603050405020304" pitchFamily="18" charset="0"/>
              <a:ea typeface="Times New Roman" panose="02020603050405020304" pitchFamily="18" charset="0"/>
            </a:endParaRPr>
          </a:p>
          <a:p>
            <a:pPr indent="0" algn="just">
              <a:buNone/>
            </a:pPr>
            <a:r>
              <a:rPr lang="kk-KZ" sz="1800" dirty="0">
                <a:effectLst/>
                <a:latin typeface="Times New Roman" panose="02020603050405020304" pitchFamily="18" charset="0"/>
                <a:ea typeface="Times New Roman" panose="02020603050405020304" pitchFamily="18" charset="0"/>
              </a:rPr>
              <a:t>- Ensuring their knowledge in education;</a:t>
            </a:r>
            <a:endParaRPr lang="ru-KZ" sz="1800" dirty="0">
              <a:effectLst/>
              <a:latin typeface="Times New Roman" panose="02020603050405020304" pitchFamily="18" charset="0"/>
              <a:ea typeface="Times New Roman" panose="02020603050405020304" pitchFamily="18" charset="0"/>
            </a:endParaRPr>
          </a:p>
          <a:p>
            <a:pPr indent="0" algn="just">
              <a:buNone/>
            </a:pPr>
            <a:r>
              <a:rPr lang="kk-KZ" sz="1800" dirty="0">
                <a:effectLst/>
                <a:latin typeface="Times New Roman" panose="02020603050405020304" pitchFamily="18" charset="0"/>
                <a:ea typeface="Times New Roman" panose="02020603050405020304" pitchFamily="18" charset="0"/>
              </a:rPr>
              <a:t>- creating competition among students;</a:t>
            </a:r>
            <a:endParaRPr lang="ru-KZ" sz="1800" dirty="0">
              <a:effectLst/>
              <a:latin typeface="Times New Roman" panose="02020603050405020304" pitchFamily="18" charset="0"/>
              <a:ea typeface="Times New Roman" panose="02020603050405020304" pitchFamily="18" charset="0"/>
            </a:endParaRPr>
          </a:p>
          <a:p>
            <a:pPr indent="0" algn="just">
              <a:buNone/>
            </a:pPr>
            <a:r>
              <a:rPr lang="kk-KZ" sz="1800" dirty="0">
                <a:effectLst/>
                <a:latin typeface="Times New Roman" panose="02020603050405020304" pitchFamily="18" charset="0"/>
                <a:ea typeface="Times New Roman" panose="02020603050405020304" pitchFamily="18" charset="0"/>
              </a:rPr>
              <a:t>- To develop self-sufficiency of students.</a:t>
            </a:r>
            <a:endParaRPr lang="ru-KZ" sz="1800" dirty="0">
              <a:effectLst/>
              <a:latin typeface="Times New Roman" panose="02020603050405020304" pitchFamily="18" charset="0"/>
              <a:ea typeface="Times New Roman" panose="02020603050405020304" pitchFamily="18" charset="0"/>
            </a:endParaRPr>
          </a:p>
          <a:p>
            <a:pPr indent="0" algn="just">
              <a:buNone/>
            </a:pPr>
            <a:r>
              <a:rPr lang="kk-KZ" sz="1800" dirty="0">
                <a:effectLst/>
                <a:latin typeface="Times New Roman" panose="02020603050405020304" pitchFamily="18" charset="0"/>
                <a:ea typeface="Times New Roman" panose="02020603050405020304" pitchFamily="18" charset="0"/>
              </a:rPr>
              <a:t>There is no problem in this school.</a:t>
            </a:r>
            <a:endParaRPr lang="ru-KZ" sz="1800" dirty="0">
              <a:effectLst/>
              <a:latin typeface="Times New Roman" panose="02020603050405020304" pitchFamily="18" charset="0"/>
              <a:ea typeface="Times New Roman" panose="02020603050405020304" pitchFamily="18" charset="0"/>
            </a:endParaRPr>
          </a:p>
          <a:p>
            <a:endParaRPr lang="ru-K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782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CBF8E62-656E-419D-8ED9-44BCAFEDCEDA}"/>
              </a:ext>
            </a:extLst>
          </p:cNvPr>
          <p:cNvSpPr>
            <a:spLocks noGrp="1"/>
          </p:cNvSpPr>
          <p:nvPr>
            <p:ph idx="1"/>
          </p:nvPr>
        </p:nvSpPr>
        <p:spPr>
          <a:xfrm>
            <a:off x="838200" y="1062182"/>
            <a:ext cx="10515600" cy="5114781"/>
          </a:xfrm>
        </p:spPr>
        <p:txBody>
          <a:bodyPr>
            <a:normAutofit/>
          </a:bodyPr>
          <a:lstStyle/>
          <a:p>
            <a:pPr marL="0" indent="0">
              <a:buNone/>
            </a:pPr>
            <a:r>
              <a:rPr lang="kk-KZ" sz="1800" dirty="0">
                <a:effectLst/>
                <a:latin typeface="Times New Roman" panose="02020603050405020304" pitchFamily="18" charset="0"/>
                <a:ea typeface="Times New Roman" panose="02020603050405020304" pitchFamily="18" charset="0"/>
              </a:rPr>
              <a:t>The credit system teacher should be prepared to develop a complex of methodological and didactic materials at the highest level, and be prepared to increase the organizational capacity and search for an interactive learning approach. Of course, the transition to a high school credit system is not a matter of solving one day. It requires great work. And not to be in the system means staying away from the times of the times, gradually deviating from the sphere of education.</a:t>
            </a:r>
            <a:endParaRPr lang="en-US" sz="1800" dirty="0">
              <a:effectLst/>
              <a:latin typeface="Times New Roman" panose="02020603050405020304" pitchFamily="18" charset="0"/>
              <a:ea typeface="Times New Roman" panose="02020603050405020304" pitchFamily="18" charset="0"/>
            </a:endParaRPr>
          </a:p>
          <a:p>
            <a:pPr marL="0" indent="0">
              <a:buNone/>
            </a:pPr>
            <a:r>
              <a:rPr lang="kk-KZ" sz="1800" dirty="0">
                <a:effectLst/>
                <a:latin typeface="Times New Roman" panose="02020603050405020304" pitchFamily="18" charset="0"/>
                <a:ea typeface="Times New Roman" panose="02020603050405020304" pitchFamily="18" charset="0"/>
              </a:rPr>
              <a:t>Under present conditions, students are involved in two types of research: science and education. There are similarities and differences between them. It is common to note that both types of research are scientific. However, they play a different role in the lifestyle of the university, differing in organizational methods. The importance of educational and scientific work is determined by the depth of the research, theoretical material and practical conclusions.</a:t>
            </a:r>
            <a:endParaRPr lang="en-US" sz="1800" dirty="0">
              <a:effectLst/>
              <a:latin typeface="Times New Roman" panose="02020603050405020304" pitchFamily="18" charset="0"/>
              <a:ea typeface="Times New Roman" panose="02020603050405020304" pitchFamily="18" charset="0"/>
            </a:endParaRPr>
          </a:p>
          <a:p>
            <a:pPr marL="0" indent="0">
              <a:buNone/>
            </a:pPr>
            <a:r>
              <a:rPr lang="kk-KZ" sz="1800" dirty="0">
                <a:effectLst/>
                <a:latin typeface="Times New Roman" panose="02020603050405020304" pitchFamily="18" charset="0"/>
                <a:ea typeface="Times New Roman" panose="02020603050405020304" pitchFamily="18" charset="0"/>
              </a:rPr>
              <a:t>The purpose of the student's independent work is to develop students' self-creative skills, to use innovative technologies and tools, to solve their professional tasks, to continually improve their knowledge; mastering the practice and planning of work time planning and organization.</a:t>
            </a:r>
            <a:endParaRPr lang="ru-KZ" sz="1800" dirty="0">
              <a:effectLst/>
              <a:latin typeface="Times New Roman" panose="02020603050405020304" pitchFamily="18" charset="0"/>
              <a:ea typeface="Times New Roman" panose="02020603050405020304" pitchFamily="18" charset="0"/>
            </a:endParaRPr>
          </a:p>
          <a:p>
            <a:pPr marL="0" indent="0">
              <a:buNone/>
            </a:pPr>
            <a:endParaRPr lang="ru-KZ" sz="1800" dirty="0">
              <a:effectLst/>
              <a:latin typeface="Times New Roman" panose="02020603050405020304" pitchFamily="18" charset="0"/>
              <a:ea typeface="Times New Roman" panose="02020603050405020304" pitchFamily="18" charset="0"/>
            </a:endParaRPr>
          </a:p>
          <a:p>
            <a:pPr marL="0" indent="0">
              <a:buNone/>
            </a:pPr>
            <a:endParaRPr lang="ru-KZ" sz="1800" dirty="0">
              <a:effectLst/>
              <a:latin typeface="Times New Roman" panose="02020603050405020304" pitchFamily="18" charset="0"/>
              <a:ea typeface="Times New Roman" panose="02020603050405020304" pitchFamily="18" charset="0"/>
            </a:endParaRPr>
          </a:p>
          <a:p>
            <a:endParaRPr lang="ru-K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7653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1662AE3-8A6C-458B-98EE-7C7F1BF8ED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8791" y="711200"/>
            <a:ext cx="4761427" cy="37037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F34773D-4E67-4F9C-9BB4-8A3B426CB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485" y="2142836"/>
            <a:ext cx="4761427" cy="370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26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02A14F-2BC8-4077-8577-28233DCAC813}"/>
              </a:ext>
            </a:extLst>
          </p:cNvPr>
          <p:cNvSpPr>
            <a:spLocks noGrp="1"/>
          </p:cNvSpPr>
          <p:nvPr>
            <p:ph type="title"/>
          </p:nvPr>
        </p:nvSpPr>
        <p:spPr/>
        <p:txBody>
          <a:bodyPr>
            <a:normAutofit/>
          </a:bodyPr>
          <a:lstStyle/>
          <a:p>
            <a:r>
              <a:rPr lang="kk-KZ" sz="2400" dirty="0">
                <a:effectLst/>
                <a:latin typeface="Times New Roman" panose="02020603050405020304" pitchFamily="18" charset="0"/>
                <a:ea typeface="Times New Roman" panose="02020603050405020304" pitchFamily="18" charset="0"/>
              </a:rPr>
              <a:t>Duties:</a:t>
            </a:r>
            <a:br>
              <a:rPr lang="ru-KZ" sz="2400" dirty="0">
                <a:effectLst/>
                <a:latin typeface="Times New Roman" panose="02020603050405020304" pitchFamily="18" charset="0"/>
                <a:ea typeface="Times New Roman" panose="02020603050405020304" pitchFamily="18" charset="0"/>
              </a:rPr>
            </a:br>
            <a:endParaRPr lang="ru-KZ" sz="24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D98F6EDA-A2AB-401F-AB3D-FAA8E5790E51}"/>
              </a:ext>
            </a:extLst>
          </p:cNvPr>
          <p:cNvSpPr>
            <a:spLocks noGrp="1"/>
          </p:cNvSpPr>
          <p:nvPr>
            <p:ph idx="1"/>
          </p:nvPr>
        </p:nvSpPr>
        <p:spPr/>
        <p:txBody>
          <a:bodyPr>
            <a:normAutofit/>
          </a:bodyPr>
          <a:lstStyle/>
          <a:p>
            <a:pPr marL="0" indent="0" algn="just">
              <a:buNone/>
            </a:pPr>
            <a:r>
              <a:rPr lang="kk-KZ" sz="1800" dirty="0">
                <a:effectLst/>
                <a:latin typeface="Times New Roman" panose="02020603050405020304" pitchFamily="18" charset="0"/>
                <a:ea typeface="Times New Roman" panose="02020603050405020304" pitchFamily="18" charset="0"/>
              </a:rPr>
              <a:t>♦ educate students about the need for self-education and the need;</a:t>
            </a:r>
            <a:endParaRPr lang="ru-KZ" sz="1800" dirty="0">
              <a:effectLst/>
              <a:latin typeface="Times New Roman" panose="02020603050405020304" pitchFamily="18" charset="0"/>
              <a:ea typeface="Times New Roman" panose="02020603050405020304" pitchFamily="18" charset="0"/>
            </a:endParaRPr>
          </a:p>
          <a:p>
            <a:pPr marL="0" indent="0" algn="just">
              <a:buNone/>
            </a:pPr>
            <a:r>
              <a:rPr lang="kk-KZ" sz="1800" dirty="0">
                <a:effectLst/>
                <a:latin typeface="Times New Roman" panose="02020603050405020304" pitchFamily="18" charset="0"/>
                <a:ea typeface="Times New Roman" panose="02020603050405020304" pitchFamily="18" charset="0"/>
              </a:rPr>
              <a:t>♦ development of cognitive ability, decision-making, creative thinking in decision-making;</a:t>
            </a:r>
            <a:endParaRPr lang="ru-KZ" sz="1800" dirty="0">
              <a:effectLst/>
              <a:latin typeface="Times New Roman" panose="02020603050405020304" pitchFamily="18" charset="0"/>
              <a:ea typeface="Times New Roman" panose="02020603050405020304" pitchFamily="18" charset="0"/>
            </a:endParaRPr>
          </a:p>
          <a:p>
            <a:pPr marL="0" indent="0" algn="just">
              <a:buNone/>
            </a:pPr>
            <a:r>
              <a:rPr lang="kk-KZ" sz="1800" dirty="0">
                <a:effectLst/>
                <a:latin typeface="Times New Roman" panose="02020603050405020304" pitchFamily="18" charset="0"/>
                <a:ea typeface="Times New Roman" panose="02020603050405020304" pitchFamily="18" charset="0"/>
              </a:rPr>
              <a:t>♦ learn how to solve specific goals and tasks and work out ideas in self-employment;</a:t>
            </a:r>
            <a:endParaRPr lang="ru-KZ" sz="1800" dirty="0">
              <a:effectLst/>
              <a:latin typeface="Times New Roman" panose="02020603050405020304" pitchFamily="18" charset="0"/>
              <a:ea typeface="Times New Roman" panose="02020603050405020304" pitchFamily="18" charset="0"/>
            </a:endParaRPr>
          </a:p>
          <a:p>
            <a:pPr marL="0" indent="0" algn="just">
              <a:buNone/>
            </a:pPr>
            <a:r>
              <a:rPr lang="kk-KZ" sz="1800" dirty="0">
                <a:effectLst/>
                <a:latin typeface="Times New Roman" panose="02020603050405020304" pitchFamily="18" charset="0"/>
                <a:ea typeface="Times New Roman" panose="02020603050405020304" pitchFamily="18" charset="0"/>
              </a:rPr>
              <a:t>♦ To learn how to absorb research and develop methods of self-help and organization.</a:t>
            </a:r>
            <a:endParaRPr lang="ru-KZ" sz="1800" dirty="0">
              <a:effectLst/>
              <a:latin typeface="Times New Roman" panose="02020603050405020304" pitchFamily="18" charset="0"/>
              <a:ea typeface="Times New Roman" panose="02020603050405020304" pitchFamily="18" charset="0"/>
            </a:endParaRPr>
          </a:p>
          <a:p>
            <a:pPr marL="0" indent="0" algn="just">
              <a:buNone/>
            </a:pPr>
            <a:r>
              <a:rPr lang="kk-KZ" sz="1800" dirty="0">
                <a:effectLst/>
                <a:latin typeface="Times New Roman" panose="02020603050405020304" pitchFamily="18" charset="0"/>
                <a:ea typeface="Times New Roman" panose="02020603050405020304" pitchFamily="18" charset="0"/>
              </a:rPr>
              <a:t>develop students' ability to choose and analyze learning materials.</a:t>
            </a:r>
            <a:endParaRPr lang="en-US" sz="1800" dirty="0">
              <a:latin typeface="Times New Roman" panose="02020603050405020304" pitchFamily="18" charset="0"/>
              <a:ea typeface="Times New Roman" panose="02020603050405020304" pitchFamily="18" charset="0"/>
            </a:endParaRPr>
          </a:p>
          <a:p>
            <a:pPr marL="0" indent="0" algn="just">
              <a:buNone/>
            </a:pPr>
            <a:r>
              <a:rPr lang="kk-KZ" sz="1800" dirty="0">
                <a:effectLst/>
                <a:latin typeface="Times New Roman" panose="02020603050405020304" pitchFamily="18" charset="0"/>
                <a:ea typeface="Times New Roman" panose="02020603050405020304" pitchFamily="18" charset="0"/>
              </a:rPr>
              <a:t>There are two general types of self-study in the university:</a:t>
            </a:r>
            <a:endParaRPr lang="ru-KZ" sz="1800" dirty="0">
              <a:effectLst/>
              <a:latin typeface="Times New Roman" panose="02020603050405020304" pitchFamily="18" charset="0"/>
              <a:ea typeface="Times New Roman" panose="02020603050405020304" pitchFamily="18" charset="0"/>
            </a:endParaRPr>
          </a:p>
          <a:p>
            <a:pPr marL="0" indent="0" algn="just">
              <a:buNone/>
            </a:pPr>
            <a:r>
              <a:rPr lang="kk-KZ" sz="1800" dirty="0">
                <a:effectLst/>
                <a:latin typeface="Times New Roman" panose="02020603050405020304" pitchFamily="18" charset="0"/>
                <a:ea typeface="Times New Roman" panose="02020603050405020304" pitchFamily="18" charset="0"/>
              </a:rPr>
              <a:t>1. Traditional (outside the classroom).</a:t>
            </a:r>
            <a:endParaRPr lang="ru-KZ" sz="1800" dirty="0">
              <a:effectLst/>
              <a:latin typeface="Times New Roman" panose="02020603050405020304" pitchFamily="18" charset="0"/>
              <a:ea typeface="Times New Roman" panose="02020603050405020304" pitchFamily="18" charset="0"/>
            </a:endParaRPr>
          </a:p>
          <a:p>
            <a:pPr marL="0" indent="0" algn="just">
              <a:buNone/>
            </a:pPr>
            <a:r>
              <a:rPr lang="kk-KZ" sz="1800" dirty="0">
                <a:effectLst/>
                <a:latin typeface="Times New Roman" panose="02020603050405020304" pitchFamily="18" charset="0"/>
                <a:ea typeface="Times New Roman" panose="02020603050405020304" pitchFamily="18" charset="0"/>
              </a:rPr>
              <a:t>2. Classroom, that is, the student's own work with the teacher.</a:t>
            </a:r>
            <a:endParaRPr lang="ru-KZ" sz="1800" dirty="0">
              <a:effectLst/>
              <a:latin typeface="Times New Roman" panose="02020603050405020304" pitchFamily="18" charset="0"/>
              <a:ea typeface="Times New Roman" panose="02020603050405020304" pitchFamily="18" charset="0"/>
            </a:endParaRPr>
          </a:p>
          <a:p>
            <a:pPr marL="0" indent="0" algn="just">
              <a:buNone/>
            </a:pPr>
            <a:r>
              <a:rPr lang="kk-KZ" sz="1800" dirty="0">
                <a:effectLst/>
                <a:latin typeface="Times New Roman" panose="02020603050405020304" pitchFamily="18" charset="0"/>
                <a:ea typeface="Times New Roman" panose="02020603050405020304" pitchFamily="18" charset="0"/>
              </a:rPr>
              <a:t>In addition, the informational-communicative form of the student using information technology also reflects the rise of a student to a new level of self-fulfillment.</a:t>
            </a:r>
            <a:endParaRPr lang="ru-KZ" sz="1800" dirty="0">
              <a:effectLst/>
              <a:latin typeface="Times New Roman" panose="02020603050405020304" pitchFamily="18" charset="0"/>
              <a:ea typeface="Times New Roman" panose="02020603050405020304" pitchFamily="18" charset="0"/>
            </a:endParaRPr>
          </a:p>
          <a:p>
            <a:endParaRPr lang="ru-K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8417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514DBE-8FBA-49A0-8098-7D9AC93FCABD}"/>
              </a:ext>
            </a:extLst>
          </p:cNvPr>
          <p:cNvSpPr>
            <a:spLocks noGrp="1"/>
          </p:cNvSpPr>
          <p:nvPr>
            <p:ph type="title"/>
          </p:nvPr>
        </p:nvSpPr>
        <p:spPr/>
        <p:txBody>
          <a:bodyPr>
            <a:normAutofit/>
          </a:bodyPr>
          <a:lstStyle/>
          <a:p>
            <a:r>
              <a:rPr lang="kk-KZ" sz="1800" b="1" dirty="0">
                <a:effectLst/>
                <a:latin typeface="Times New Roman" panose="02020603050405020304" pitchFamily="18" charset="0"/>
                <a:ea typeface="Times New Roman" panose="02020603050405020304" pitchFamily="18" charset="0"/>
              </a:rPr>
              <a:t>Form of student self-study</a:t>
            </a:r>
            <a:br>
              <a:rPr lang="ru-KZ" sz="1800" b="1" dirty="0">
                <a:effectLst/>
                <a:latin typeface="Times New Roman" panose="02020603050405020304" pitchFamily="18" charset="0"/>
                <a:ea typeface="Times New Roman" panose="02020603050405020304" pitchFamily="18" charset="0"/>
              </a:rPr>
            </a:br>
            <a:r>
              <a:rPr lang="kk-KZ" sz="1800" b="1" dirty="0">
                <a:effectLst/>
                <a:latin typeface="Times New Roman" panose="02020603050405020304" pitchFamily="18" charset="0"/>
                <a:ea typeface="Times New Roman" panose="02020603050405020304" pitchFamily="18" charset="0"/>
              </a:rPr>
              <a:t>Self-study of students is carried out in the following forms:</a:t>
            </a:r>
            <a:br>
              <a:rPr lang="ru-KZ" sz="1800" dirty="0">
                <a:effectLst/>
                <a:latin typeface="Times New Roman" panose="02020603050405020304" pitchFamily="18" charset="0"/>
                <a:ea typeface="Times New Roman" panose="02020603050405020304" pitchFamily="18" charset="0"/>
              </a:rPr>
            </a:br>
            <a:endParaRPr lang="ru-KZ" sz="24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98B702F8-0CD0-4939-BFBE-3C7F1507E740}"/>
              </a:ext>
            </a:extLst>
          </p:cNvPr>
          <p:cNvSpPr>
            <a:spLocks noGrp="1"/>
          </p:cNvSpPr>
          <p:nvPr>
            <p:ph idx="1"/>
          </p:nvPr>
        </p:nvSpPr>
        <p:spPr/>
        <p:txBody>
          <a:bodyPr>
            <a:normAutofit lnSpcReduction="10000"/>
          </a:bodyPr>
          <a:lstStyle/>
          <a:p>
            <a:r>
              <a:rPr lang="en" sz="1800" b="1" dirty="0">
                <a:solidFill>
                  <a:srgbClr val="212121"/>
                </a:solidFill>
                <a:effectLst/>
                <a:latin typeface="Times New Roman" panose="02020603050405020304" pitchFamily="18" charset="0"/>
                <a:ea typeface="Times New Roman" panose="02020603050405020304" pitchFamily="18" charset="0"/>
              </a:rPr>
              <a:t>Forms of self-study</a:t>
            </a:r>
            <a:endParaRPr lang="ru-KZ" sz="1800" b="1" dirty="0">
              <a:effectLst/>
              <a:latin typeface="Times New Roman" panose="02020603050405020304" pitchFamily="18" charset="0"/>
              <a:ea typeface="Times New Roman" panose="02020603050405020304" pitchFamily="18" charset="0"/>
            </a:endParaRPr>
          </a:p>
          <a:p>
            <a:pPr marL="0" indent="0">
              <a:buNone/>
            </a:pPr>
            <a:r>
              <a:rPr lang="en-US" sz="1800" i="1" dirty="0">
                <a:solidFill>
                  <a:srgbClr val="212121"/>
                </a:solidFill>
                <a:effectLst/>
                <a:latin typeface="Arial" panose="020B0604020202020204" pitchFamily="34" charset="0"/>
                <a:ea typeface="Times New Roman" panose="02020603050405020304" pitchFamily="18" charset="0"/>
              </a:rPr>
              <a:t>-Traditional (outside the classroom) - a student's individual work, which the student performs at any convenient time.</a:t>
            </a:r>
          </a:p>
          <a:p>
            <a:pPr marL="0" indent="0">
              <a:buNone/>
            </a:pPr>
            <a:r>
              <a:rPr lang="en-US" sz="1800" i="1" dirty="0">
                <a:effectLst/>
                <a:latin typeface="Times New Roman" panose="02020603050405020304" pitchFamily="18" charset="0"/>
                <a:ea typeface="Times New Roman" panose="02020603050405020304" pitchFamily="18" charset="0"/>
              </a:rPr>
              <a:t>-Auditorium- individual work performed under the supervision of the teacher</a:t>
            </a:r>
          </a:p>
          <a:p>
            <a:pPr marL="0" indent="0">
              <a:buNone/>
            </a:pPr>
            <a:r>
              <a:rPr lang="en-US" sz="1800" i="1" dirty="0">
                <a:solidFill>
                  <a:srgbClr val="212121"/>
                </a:solidFill>
                <a:effectLst/>
                <a:latin typeface="Arial" panose="020B0604020202020204" pitchFamily="34" charset="0"/>
                <a:ea typeface="Times New Roman" panose="02020603050405020304" pitchFamily="18" charset="0"/>
              </a:rPr>
              <a:t>-Informational - communicative - independent work of students using information technologies.</a:t>
            </a:r>
            <a:endParaRPr lang="en-US" sz="1800" i="1" dirty="0">
              <a:solidFill>
                <a:srgbClr val="212121"/>
              </a:solidFill>
              <a:latin typeface="Arial" panose="020B0604020202020204" pitchFamily="34" charset="0"/>
              <a:ea typeface="Times New Roman" panose="02020603050405020304" pitchFamily="18" charset="0"/>
            </a:endParaRPr>
          </a:p>
          <a:p>
            <a:pPr marL="0" indent="0">
              <a:buNone/>
            </a:pPr>
            <a:r>
              <a:rPr lang="kk-KZ" sz="1800" dirty="0">
                <a:effectLst/>
                <a:latin typeface="Times New Roman" panose="02020603050405020304" pitchFamily="18" charset="0"/>
                <a:ea typeface="Times New Roman" panose="02020603050405020304" pitchFamily="18" charset="0"/>
              </a:rPr>
              <a:t>   The introduction of information technology into the learning process is related to the future direction of student self-study and increases the amount of student</a:t>
            </a:r>
            <a:r>
              <a:rPr lang="en-US" sz="1800" dirty="0">
                <a:effectLst/>
                <a:latin typeface="Times New Roman" panose="02020603050405020304" pitchFamily="18" charset="0"/>
                <a:ea typeface="Times New Roman" panose="02020603050405020304" pitchFamily="18" charset="0"/>
              </a:rPr>
              <a:t>’s</a:t>
            </a:r>
            <a:r>
              <a:rPr lang="kk-KZ" sz="1800" dirty="0">
                <a:effectLst/>
                <a:latin typeface="Times New Roman" panose="02020603050405020304" pitchFamily="18" charset="0"/>
                <a:ea typeface="Times New Roman" panose="02020603050405020304" pitchFamily="18" charset="0"/>
              </a:rPr>
              <a:t> self-study. In the course of their own work, the information-communicative form is handled to each of the students in the individual tasks, depending on the content of the subject. And there are changes in society. Information awareness is included in the process of information and communication activity.</a:t>
            </a:r>
            <a:endParaRPr lang="en-US" sz="1800" dirty="0">
              <a:effectLst/>
              <a:latin typeface="Times New Roman" panose="02020603050405020304" pitchFamily="18" charset="0"/>
              <a:ea typeface="Times New Roman" panose="02020603050405020304" pitchFamily="18" charset="0"/>
            </a:endParaRPr>
          </a:p>
          <a:p>
            <a:pPr marL="0" indent="0">
              <a:buNone/>
            </a:pPr>
            <a:r>
              <a:rPr lang="kk-KZ" sz="1800" dirty="0">
                <a:effectLst/>
                <a:latin typeface="Times New Roman" panose="02020603050405020304" pitchFamily="18" charset="0"/>
                <a:ea typeface="Times New Roman" panose="02020603050405020304" pitchFamily="18" charset="0"/>
              </a:rPr>
              <a:t>Analysis of the organization of student</a:t>
            </a:r>
            <a:r>
              <a:rPr lang="en-US" sz="1800" dirty="0">
                <a:effectLst/>
                <a:latin typeface="Times New Roman" panose="02020603050405020304" pitchFamily="18" charset="0"/>
                <a:ea typeface="Times New Roman" panose="02020603050405020304" pitchFamily="18" charset="0"/>
              </a:rPr>
              <a:t>’s</a:t>
            </a:r>
            <a:r>
              <a:rPr lang="kk-KZ" sz="1800" dirty="0">
                <a:effectLst/>
                <a:latin typeface="Times New Roman" panose="02020603050405020304" pitchFamily="18" charset="0"/>
                <a:ea typeface="Times New Roman" panose="02020603050405020304" pitchFamily="18" charset="0"/>
              </a:rPr>
              <a:t> self-study in day-to-day training is often limited to literature when performing the task. Generally speaking, paper workflows are often stored as a very important document. Due to the use of information technologies, the ability to organize independent work of the student increases. Currently, the most demanding programs include information, special training programs and testing systems. Effectiveness of using information technologies in student</a:t>
            </a:r>
            <a:r>
              <a:rPr lang="en-US" sz="1800" dirty="0">
                <a:effectLst/>
                <a:latin typeface="Times New Roman" panose="02020603050405020304" pitchFamily="18" charset="0"/>
                <a:ea typeface="Times New Roman" panose="02020603050405020304" pitchFamily="18" charset="0"/>
              </a:rPr>
              <a:t>’s</a:t>
            </a:r>
            <a:r>
              <a:rPr lang="kk-KZ" sz="1800" dirty="0">
                <a:effectLst/>
                <a:latin typeface="Times New Roman" panose="02020603050405020304" pitchFamily="18" charset="0"/>
                <a:ea typeface="Times New Roman" panose="02020603050405020304" pitchFamily="18" charset="0"/>
              </a:rPr>
              <a:t> self-study is largely related to the content of the task and the automated learning system.</a:t>
            </a:r>
            <a:endParaRPr lang="ru-KZ" sz="1800" dirty="0">
              <a:effectLst/>
              <a:latin typeface="Times New Roman" panose="02020603050405020304" pitchFamily="18" charset="0"/>
              <a:ea typeface="Times New Roman" panose="02020603050405020304" pitchFamily="18" charset="0"/>
            </a:endParaRPr>
          </a:p>
          <a:p>
            <a:pPr marL="0" indent="0">
              <a:buNone/>
            </a:pPr>
            <a:endParaRPr lang="ru-KZ" sz="1800" dirty="0">
              <a:effectLst/>
              <a:latin typeface="Times New Roman" panose="02020603050405020304" pitchFamily="18" charset="0"/>
              <a:ea typeface="Times New Roman" panose="02020603050405020304" pitchFamily="18" charset="0"/>
            </a:endParaRPr>
          </a:p>
          <a:p>
            <a:pPr marL="0" indent="0">
              <a:buNone/>
            </a:pPr>
            <a:endParaRPr lang="ru-KZ" sz="1800" dirty="0">
              <a:effectLst/>
              <a:latin typeface="Times New Roman" panose="02020603050405020304" pitchFamily="18" charset="0"/>
              <a:ea typeface="Times New Roman" panose="02020603050405020304" pitchFamily="18" charset="0"/>
            </a:endParaRPr>
          </a:p>
          <a:p>
            <a:pPr marL="0" indent="0">
              <a:buNone/>
            </a:pPr>
            <a:endParaRPr lang="ru-KZ" sz="1800" dirty="0">
              <a:effectLst/>
              <a:latin typeface="Times New Roman" panose="02020603050405020304" pitchFamily="18" charset="0"/>
              <a:ea typeface="Times New Roman" panose="02020603050405020304" pitchFamily="18" charset="0"/>
            </a:endParaRPr>
          </a:p>
          <a:p>
            <a:pPr marL="0" indent="0">
              <a:buNone/>
            </a:pPr>
            <a:endParaRPr lang="ru-K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372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7225830-94CA-456B-83B2-18078B766502}"/>
              </a:ext>
            </a:extLst>
          </p:cNvPr>
          <p:cNvSpPr>
            <a:spLocks noGrp="1"/>
          </p:cNvSpPr>
          <p:nvPr>
            <p:ph idx="1"/>
          </p:nvPr>
        </p:nvSpPr>
        <p:spPr>
          <a:xfrm>
            <a:off x="838200" y="1330036"/>
            <a:ext cx="10515600" cy="4846927"/>
          </a:xfrm>
        </p:spPr>
        <p:txBody>
          <a:bodyPr/>
          <a:lstStyle/>
          <a:p>
            <a:pPr marL="0" indent="0">
              <a:buNone/>
            </a:pPr>
            <a:r>
              <a:rPr lang="kk-KZ" sz="1800" dirty="0">
                <a:effectLst/>
                <a:latin typeface="Times New Roman" panose="02020603050405020304" pitchFamily="18" charset="0"/>
                <a:ea typeface="Times New Roman" panose="02020603050405020304" pitchFamily="18" charset="0"/>
              </a:rPr>
              <a:t>The use of information technology in the learning process leads to changes in the educational and cognitive activity of the student and is carried out with the help of various electronic teaching aids</a:t>
            </a:r>
            <a:r>
              <a:rPr lang="en-US" sz="1800" dirty="0">
                <a:latin typeface="Times New Roman" panose="02020603050405020304" pitchFamily="18" charset="0"/>
                <a:ea typeface="Times New Roman" panose="02020603050405020304" pitchFamily="18" charset="0"/>
              </a:rPr>
              <a:t>.</a:t>
            </a:r>
          </a:p>
          <a:p>
            <a:pPr indent="0" algn="just">
              <a:buNone/>
            </a:pPr>
            <a:r>
              <a:rPr lang="kk-KZ" sz="1800" b="1" dirty="0">
                <a:effectLst/>
                <a:latin typeface="Times New Roman" panose="02020603050405020304" pitchFamily="18" charset="0"/>
                <a:ea typeface="Times New Roman" panose="02020603050405020304" pitchFamily="18" charset="0"/>
              </a:rPr>
              <a:t>Students' research work </a:t>
            </a:r>
            <a:r>
              <a:rPr lang="kk-KZ" sz="1800" dirty="0">
                <a:effectLst/>
                <a:latin typeface="Times New Roman" panose="02020603050405020304" pitchFamily="18" charset="0"/>
                <a:ea typeface="Times New Roman" panose="02020603050405020304" pitchFamily="18" charset="0"/>
              </a:rPr>
              <a:t>(SRWS) is more freely available than IWST, this kind of research can be voluntary. Students, engaged in scientific activity, join the Students' Scientific Society (SSS). SSS supervises the work</a:t>
            </a:r>
            <a:r>
              <a:rPr lang="en-US" sz="1800" dirty="0">
                <a:effectLst/>
                <a:latin typeface="Times New Roman" panose="02020603050405020304" pitchFamily="18" charset="0"/>
                <a:ea typeface="Times New Roman" panose="02020603050405020304" pitchFamily="18" charset="0"/>
              </a:rPr>
              <a:t>s</a:t>
            </a:r>
            <a:r>
              <a:rPr lang="kk-KZ" sz="1800" dirty="0">
                <a:effectLst/>
                <a:latin typeface="Times New Roman" panose="02020603050405020304" pitchFamily="18" charset="0"/>
                <a:ea typeface="Times New Roman" panose="02020603050405020304" pitchFamily="18" charset="0"/>
              </a:rPr>
              <a:t> of scientific bases, prepares and conducts mass scientific events - conferences, seminars, competitions, scientific schools.</a:t>
            </a:r>
            <a:endParaRPr lang="ru-KZ" sz="1800" dirty="0">
              <a:effectLst/>
              <a:latin typeface="Times New Roman" panose="02020603050405020304" pitchFamily="18" charset="0"/>
              <a:ea typeface="Times New Roman" panose="02020603050405020304" pitchFamily="18" charset="0"/>
            </a:endParaRPr>
          </a:p>
          <a:p>
            <a:pPr indent="0" algn="just">
              <a:buNone/>
            </a:pPr>
            <a:r>
              <a:rPr lang="kk-KZ" sz="1800" dirty="0">
                <a:effectLst/>
                <a:latin typeface="Times New Roman" panose="02020603050405020304" pitchFamily="18" charset="0"/>
                <a:ea typeface="Times New Roman" panose="02020603050405020304" pitchFamily="18" charset="0"/>
              </a:rPr>
              <a:t>Scientific management of all forms of SRWS is carried out by teachers of higher education institutions. They form academic circles and clubs, determine the relevance of research topics; select and review student reports in scientific conferences, seminars, symposi</a:t>
            </a:r>
            <a:r>
              <a:rPr lang="en-US" sz="1800" dirty="0">
                <a:effectLst/>
                <a:latin typeface="Times New Roman" panose="02020603050405020304" pitchFamily="18" charset="0"/>
                <a:ea typeface="Times New Roman" panose="02020603050405020304" pitchFamily="18" charset="0"/>
              </a:rPr>
              <a:t>um</a:t>
            </a:r>
            <a:r>
              <a:rPr lang="kk-KZ" sz="1800" dirty="0">
                <a:effectLst/>
                <a:latin typeface="Times New Roman" panose="02020603050405020304" pitchFamily="18" charset="0"/>
                <a:ea typeface="Times New Roman" panose="02020603050405020304" pitchFamily="18" charset="0"/>
              </a:rPr>
              <a:t>; control sections and discussions; help students to acquire research skills and practice; prepare a collection of student research papers.</a:t>
            </a:r>
            <a:endParaRPr lang="ru-KZ" sz="1800" dirty="0">
              <a:effectLst/>
              <a:latin typeface="Times New Roman" panose="02020603050405020304" pitchFamily="18" charset="0"/>
              <a:ea typeface="Times New Roman" panose="02020603050405020304" pitchFamily="18" charset="0"/>
            </a:endParaRPr>
          </a:p>
          <a:p>
            <a:pPr marL="0" indent="0">
              <a:buNone/>
            </a:pPr>
            <a:endParaRPr lang="ru-KZ" dirty="0"/>
          </a:p>
        </p:txBody>
      </p:sp>
    </p:spTree>
    <p:extLst>
      <p:ext uri="{BB962C8B-B14F-4D97-AF65-F5344CB8AC3E}">
        <p14:creationId xmlns:p14="http://schemas.microsoft.com/office/powerpoint/2010/main" val="3324369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D0DAFDD-065F-4B89-9B49-925FE650C558}"/>
              </a:ext>
            </a:extLst>
          </p:cNvPr>
          <p:cNvSpPr>
            <a:spLocks noGrp="1"/>
          </p:cNvSpPr>
          <p:nvPr>
            <p:ph idx="1"/>
          </p:nvPr>
        </p:nvSpPr>
        <p:spPr>
          <a:xfrm>
            <a:off x="838200" y="1228436"/>
            <a:ext cx="10515600" cy="4948527"/>
          </a:xfrm>
        </p:spPr>
        <p:txBody>
          <a:bodyPr/>
          <a:lstStyle/>
          <a:p>
            <a:pPr indent="0" algn="just">
              <a:buNone/>
            </a:pPr>
            <a:r>
              <a:rPr lang="kk-KZ" sz="1800" dirty="0">
                <a:effectLst/>
                <a:latin typeface="Times New Roman" panose="02020603050405020304" pitchFamily="18" charset="0"/>
                <a:ea typeface="Times New Roman" panose="02020603050405020304" pitchFamily="18" charset="0"/>
              </a:rPr>
              <a:t>Usually students are grouped around 1-2 courses around leading teachers. They are included in the research topic of their supervisor. Thus, a scientific school where students of various courses, including undergraduates and graduate students can attend.</a:t>
            </a:r>
            <a:endParaRPr lang="ru-KZ" sz="1800" dirty="0">
              <a:effectLst/>
              <a:latin typeface="Times New Roman" panose="02020603050405020304" pitchFamily="18" charset="0"/>
              <a:ea typeface="Times New Roman" panose="02020603050405020304" pitchFamily="18" charset="0"/>
            </a:endParaRPr>
          </a:p>
          <a:p>
            <a:pPr indent="0" algn="just">
              <a:buNone/>
            </a:pPr>
            <a:r>
              <a:rPr lang="kk-KZ" sz="1800" dirty="0">
                <a:effectLst/>
                <a:latin typeface="Times New Roman" panose="02020603050405020304" pitchFamily="18" charset="0"/>
                <a:ea typeface="Times New Roman" panose="02020603050405020304" pitchFamily="18" charset="0"/>
              </a:rPr>
              <a:t>The modern university has various forms of SRWS:</a:t>
            </a:r>
            <a:endParaRPr lang="ru-KZ" sz="1800" dirty="0">
              <a:effectLst/>
              <a:latin typeface="Times New Roman" panose="02020603050405020304" pitchFamily="18" charset="0"/>
              <a:ea typeface="Times New Roman" panose="02020603050405020304" pitchFamily="18" charset="0"/>
            </a:endParaRPr>
          </a:p>
          <a:p>
            <a:pPr indent="0" algn="just">
              <a:buNone/>
            </a:pPr>
            <a:r>
              <a:rPr lang="kk-KZ" sz="1800" dirty="0">
                <a:effectLst/>
                <a:latin typeface="Times New Roman" panose="02020603050405020304" pitchFamily="18" charset="0"/>
                <a:ea typeface="Times New Roman" panose="02020603050405020304" pitchFamily="18" charset="0"/>
              </a:rPr>
              <a:t>- scientific circle;</a:t>
            </a:r>
            <a:endParaRPr lang="ru-KZ" sz="1800" dirty="0">
              <a:effectLst/>
              <a:latin typeface="Times New Roman" panose="02020603050405020304" pitchFamily="18" charset="0"/>
              <a:ea typeface="Times New Roman" panose="02020603050405020304" pitchFamily="18" charset="0"/>
            </a:endParaRPr>
          </a:p>
          <a:p>
            <a:pPr indent="0" algn="just">
              <a:buNone/>
            </a:pPr>
            <a:r>
              <a:rPr lang="kk-KZ" sz="1800" dirty="0">
                <a:effectLst/>
                <a:latin typeface="Times New Roman" panose="02020603050405020304" pitchFamily="18" charset="0"/>
                <a:ea typeface="Times New Roman" panose="02020603050405020304" pitchFamily="18" charset="0"/>
              </a:rPr>
              <a:t>- scientific club;</a:t>
            </a:r>
            <a:endParaRPr lang="ru-KZ" sz="1800" dirty="0">
              <a:effectLst/>
              <a:latin typeface="Times New Roman" panose="02020603050405020304" pitchFamily="18" charset="0"/>
              <a:ea typeface="Times New Roman" panose="02020603050405020304" pitchFamily="18" charset="0"/>
            </a:endParaRPr>
          </a:p>
          <a:p>
            <a:pPr indent="0" algn="just">
              <a:buNone/>
            </a:pPr>
            <a:r>
              <a:rPr lang="kk-KZ" sz="1800" dirty="0">
                <a:effectLst/>
                <a:latin typeface="Times New Roman" panose="02020603050405020304" pitchFamily="18" charset="0"/>
                <a:ea typeface="Times New Roman" panose="02020603050405020304" pitchFamily="18" charset="0"/>
              </a:rPr>
              <a:t>- Student Scientific Laboratory;</a:t>
            </a:r>
            <a:endParaRPr lang="ru-KZ" sz="1800" dirty="0">
              <a:effectLst/>
              <a:latin typeface="Times New Roman" panose="02020603050405020304" pitchFamily="18" charset="0"/>
              <a:ea typeface="Times New Roman" panose="02020603050405020304" pitchFamily="18" charset="0"/>
            </a:endParaRPr>
          </a:p>
          <a:p>
            <a:pPr indent="0" algn="just">
              <a:buNone/>
            </a:pPr>
            <a:r>
              <a:rPr lang="kk-KZ" sz="1800" dirty="0">
                <a:effectLst/>
                <a:latin typeface="Times New Roman" panose="02020603050405020304" pitchFamily="18" charset="0"/>
                <a:ea typeface="Times New Roman" panose="02020603050405020304" pitchFamily="18" charset="0"/>
              </a:rPr>
              <a:t>- scientific conferences, seminars, symposiums;</a:t>
            </a:r>
            <a:endParaRPr lang="ru-KZ" sz="1800" dirty="0">
              <a:effectLst/>
              <a:latin typeface="Times New Roman" panose="02020603050405020304" pitchFamily="18" charset="0"/>
              <a:ea typeface="Times New Roman" panose="02020603050405020304" pitchFamily="18" charset="0"/>
            </a:endParaRPr>
          </a:p>
          <a:p>
            <a:pPr indent="0" algn="just">
              <a:buNone/>
            </a:pPr>
            <a:r>
              <a:rPr lang="kk-KZ" sz="1800" dirty="0">
                <a:effectLst/>
                <a:latin typeface="Times New Roman" panose="02020603050405020304" pitchFamily="18" charset="0"/>
                <a:ea typeface="Times New Roman" panose="02020603050405020304" pitchFamily="18" charset="0"/>
              </a:rPr>
              <a:t>- Olympiads in academic disciplines;</a:t>
            </a:r>
            <a:endParaRPr lang="ru-KZ" sz="1800" dirty="0">
              <a:effectLst/>
              <a:latin typeface="Times New Roman" panose="02020603050405020304" pitchFamily="18" charset="0"/>
              <a:ea typeface="Times New Roman" panose="02020603050405020304" pitchFamily="18" charset="0"/>
            </a:endParaRPr>
          </a:p>
          <a:p>
            <a:pPr indent="0" algn="just">
              <a:buNone/>
            </a:pPr>
            <a:r>
              <a:rPr lang="kk-KZ" sz="1800" dirty="0">
                <a:effectLst/>
                <a:latin typeface="Times New Roman" panose="02020603050405020304" pitchFamily="18" charset="0"/>
                <a:ea typeface="Times New Roman" panose="02020603050405020304" pitchFamily="18" charset="0"/>
              </a:rPr>
              <a:t>- competitions for students' scientific works;</a:t>
            </a:r>
            <a:endParaRPr lang="ru-KZ" sz="1800" dirty="0">
              <a:effectLst/>
              <a:latin typeface="Times New Roman" panose="02020603050405020304" pitchFamily="18" charset="0"/>
              <a:ea typeface="Times New Roman" panose="02020603050405020304" pitchFamily="18" charset="0"/>
            </a:endParaRPr>
          </a:p>
          <a:p>
            <a:pPr indent="0" algn="just">
              <a:buNone/>
            </a:pPr>
            <a:r>
              <a:rPr lang="kk-KZ" sz="1800" dirty="0">
                <a:effectLst/>
                <a:latin typeface="Times New Roman" panose="02020603050405020304" pitchFamily="18" charset="0"/>
                <a:ea typeface="Times New Roman" panose="02020603050405020304" pitchFamily="18" charset="0"/>
              </a:rPr>
              <a:t>- summer schools and so on.</a:t>
            </a:r>
            <a:endParaRPr lang="ru-KZ" sz="1800" dirty="0">
              <a:effectLst/>
              <a:latin typeface="Times New Roman" panose="02020603050405020304" pitchFamily="18" charset="0"/>
              <a:ea typeface="Times New Roman" panose="02020603050405020304" pitchFamily="18" charset="0"/>
            </a:endParaRPr>
          </a:p>
          <a:p>
            <a:endParaRPr lang="ru-KZ" dirty="0"/>
          </a:p>
        </p:txBody>
      </p:sp>
    </p:spTree>
    <p:extLst>
      <p:ext uri="{BB962C8B-B14F-4D97-AF65-F5344CB8AC3E}">
        <p14:creationId xmlns:p14="http://schemas.microsoft.com/office/powerpoint/2010/main" val="1319520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2045660-C718-4A6E-961C-3676D1F57230}"/>
              </a:ext>
            </a:extLst>
          </p:cNvPr>
          <p:cNvSpPr>
            <a:spLocks noGrp="1"/>
          </p:cNvSpPr>
          <p:nvPr>
            <p:ph idx="1"/>
          </p:nvPr>
        </p:nvSpPr>
        <p:spPr>
          <a:xfrm>
            <a:off x="838200" y="1126836"/>
            <a:ext cx="10515600" cy="5050127"/>
          </a:xfrm>
        </p:spPr>
        <p:txBody>
          <a:bodyPr>
            <a:normAutofit/>
          </a:bodyPr>
          <a:lstStyle/>
          <a:p>
            <a:pPr indent="0" algn="just">
              <a:buNone/>
            </a:pPr>
            <a:r>
              <a:rPr lang="kk-KZ" sz="1800" dirty="0">
                <a:effectLst/>
                <a:latin typeface="Times New Roman" panose="02020603050405020304" pitchFamily="18" charset="0"/>
                <a:ea typeface="Times New Roman" panose="02020603050405020304" pitchFamily="18" charset="0"/>
              </a:rPr>
              <a:t>The most common and stable form of research center is a scientific circle on a specific subject. The circles are formed by the decision of the department headed by the associate professors or professors. Students of different courses can take part in the circle. Some </a:t>
            </a:r>
            <a:r>
              <a:rPr lang="en-US" sz="1800" dirty="0">
                <a:effectLst/>
                <a:latin typeface="Times New Roman" panose="02020603050405020304" pitchFamily="18" charset="0"/>
                <a:ea typeface="Times New Roman" panose="02020603050405020304" pitchFamily="18" charset="0"/>
              </a:rPr>
              <a:t>of them</a:t>
            </a:r>
            <a:r>
              <a:rPr lang="kk-KZ" sz="1800" dirty="0">
                <a:effectLst/>
                <a:latin typeface="Times New Roman" panose="02020603050405020304" pitchFamily="18" charset="0"/>
                <a:ea typeface="Times New Roman" panose="02020603050405020304" pitchFamily="18" charset="0"/>
              </a:rPr>
              <a:t> creat</a:t>
            </a:r>
            <a:r>
              <a:rPr lang="en-US" sz="1800" dirty="0">
                <a:effectLst/>
                <a:latin typeface="Times New Roman" panose="02020603050405020304" pitchFamily="18" charset="0"/>
                <a:ea typeface="Times New Roman" panose="02020603050405020304" pitchFamily="18" charset="0"/>
              </a:rPr>
              <a:t>e </a:t>
            </a:r>
            <a:r>
              <a:rPr lang="kk-KZ" sz="1800" dirty="0">
                <a:effectLst/>
                <a:latin typeface="Times New Roman" panose="02020603050405020304" pitchFamily="18" charset="0"/>
                <a:ea typeface="Times New Roman" panose="02020603050405020304" pitchFamily="18" charset="0"/>
              </a:rPr>
              <a:t>pedagogical essay, others write scientific papers, while others work on practical issues, and fourths prepare reports on research results. Gradually, students develop different aspects of scientific research. </a:t>
            </a:r>
            <a:endParaRPr lang="ru-KZ" sz="1800" dirty="0">
              <a:effectLst/>
              <a:latin typeface="Times New Roman" panose="02020603050405020304" pitchFamily="18" charset="0"/>
              <a:ea typeface="Times New Roman" panose="02020603050405020304" pitchFamily="18" charset="0"/>
            </a:endParaRPr>
          </a:p>
          <a:p>
            <a:pPr marL="0" indent="0">
              <a:buNone/>
            </a:pPr>
            <a:r>
              <a:rPr lang="kk-KZ" sz="1800" dirty="0">
                <a:effectLst/>
                <a:latin typeface="Times New Roman" panose="02020603050405020304" pitchFamily="18" charset="0"/>
                <a:ea typeface="Times New Roman" panose="02020603050405020304" pitchFamily="18" charset="0"/>
              </a:rPr>
              <a:t>Research works develop students' analytical thinking skills. The future teacher has wide opportunities in the formation of creative personality of any specialist. One of the key peculiarities of high</a:t>
            </a:r>
            <a:r>
              <a:rPr lang="en-US" sz="1800" dirty="0">
                <a:effectLst/>
                <a:latin typeface="Times New Roman" panose="02020603050405020304" pitchFamily="18" charset="0"/>
                <a:ea typeface="Times New Roman" panose="02020603050405020304" pitchFamily="18" charset="0"/>
              </a:rPr>
              <a:t>er</a:t>
            </a:r>
            <a:r>
              <a:rPr lang="kk-KZ" sz="1800" dirty="0">
                <a:effectLst/>
                <a:latin typeface="Times New Roman" panose="02020603050405020304" pitchFamily="18" charset="0"/>
                <a:ea typeface="Times New Roman" panose="02020603050405020304" pitchFamily="18" charset="0"/>
              </a:rPr>
              <a:t> school is the fact that students are involved in teaching and research.</a:t>
            </a:r>
            <a:endParaRPr lang="en-US" sz="1800" dirty="0">
              <a:effectLst/>
              <a:latin typeface="Times New Roman" panose="02020603050405020304" pitchFamily="18" charset="0"/>
              <a:ea typeface="Times New Roman" panose="02020603050405020304" pitchFamily="18" charset="0"/>
            </a:endParaRPr>
          </a:p>
          <a:p>
            <a:pPr algn="just"/>
            <a:r>
              <a:rPr lang="kk-KZ" sz="1800" dirty="0">
                <a:effectLst/>
                <a:latin typeface="Times New Roman" panose="02020603050405020304" pitchFamily="18" charset="0"/>
                <a:ea typeface="Times New Roman" panose="02020603050405020304" pitchFamily="18" charset="0"/>
              </a:rPr>
              <a:t>Independent work of a student is a special kind of student's learning activity aimed at self-fulfillment of the student's didactic tasks, formation of curiosity towards cognitive activities and accumulation of knowledge in specific science.</a:t>
            </a:r>
            <a:endParaRPr lang="ru-KZ" sz="1800" dirty="0">
              <a:effectLst/>
              <a:latin typeface="Times New Roman" panose="02020603050405020304" pitchFamily="18" charset="0"/>
              <a:ea typeface="Times New Roman" panose="02020603050405020304" pitchFamily="18" charset="0"/>
            </a:endParaRPr>
          </a:p>
          <a:p>
            <a:pPr algn="just"/>
            <a:r>
              <a:rPr lang="kk-KZ" sz="1800" dirty="0">
                <a:effectLst/>
                <a:latin typeface="Times New Roman" panose="02020603050405020304" pitchFamily="18" charset="0"/>
                <a:ea typeface="Times New Roman" panose="02020603050405020304" pitchFamily="18" charset="0"/>
              </a:rPr>
              <a:t>  	 Independent work of the student is connected with the realization of practical tasks, which provide the development of creative thinking, creative activity, research influence on the basis of educational material.</a:t>
            </a:r>
            <a:endParaRPr lang="ru-KZ" sz="1800" dirty="0">
              <a:effectLst/>
              <a:latin typeface="Times New Roman" panose="02020603050405020304" pitchFamily="18" charset="0"/>
              <a:ea typeface="Times New Roman" panose="02020603050405020304" pitchFamily="18" charset="0"/>
            </a:endParaRPr>
          </a:p>
          <a:p>
            <a:pPr marL="0" indent="0">
              <a:buNone/>
            </a:pPr>
            <a:endParaRPr lang="ru-K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82243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2250</Words>
  <Application>Microsoft Office PowerPoint</Application>
  <PresentationFormat>Широкоэкранный</PresentationFormat>
  <Paragraphs>84</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Calibri Light</vt:lpstr>
      <vt:lpstr>Times New Roman</vt:lpstr>
      <vt:lpstr>Тема Office</vt:lpstr>
      <vt:lpstr>Lecture 10. Organization of independent work of students in credit technology</vt:lpstr>
      <vt:lpstr>Student self-study </vt:lpstr>
      <vt:lpstr>Презентация PowerPoint</vt:lpstr>
      <vt:lpstr>Презентация PowerPoint</vt:lpstr>
      <vt:lpstr>Duties: </vt:lpstr>
      <vt:lpstr>Form of student self-study Self-study of students is carried out in the following forms: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Self-employed work includes: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 of independent work of students in credit technology</dc:title>
  <dc:creator>Жамиля Махамбетова</dc:creator>
  <cp:lastModifiedBy>Жамиля Махамбетова</cp:lastModifiedBy>
  <cp:revision>3</cp:revision>
  <dcterms:created xsi:type="dcterms:W3CDTF">2022-03-27T13:44:17Z</dcterms:created>
  <dcterms:modified xsi:type="dcterms:W3CDTF">2022-03-27T14:24:31Z</dcterms:modified>
</cp:coreProperties>
</file>